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2"/>
  </p:notesMasterIdLst>
  <p:sldIdLst>
    <p:sldId id="256" r:id="rId2"/>
    <p:sldId id="291" r:id="rId3"/>
    <p:sldId id="257" r:id="rId4"/>
    <p:sldId id="259" r:id="rId5"/>
    <p:sldId id="260" r:id="rId6"/>
    <p:sldId id="263" r:id="rId7"/>
    <p:sldId id="262" r:id="rId8"/>
    <p:sldId id="265" r:id="rId9"/>
    <p:sldId id="268" r:id="rId10"/>
    <p:sldId id="266" r:id="rId11"/>
    <p:sldId id="269" r:id="rId12"/>
    <p:sldId id="274" r:id="rId13"/>
    <p:sldId id="273" r:id="rId14"/>
    <p:sldId id="275" r:id="rId15"/>
    <p:sldId id="276" r:id="rId16"/>
    <p:sldId id="278" r:id="rId17"/>
    <p:sldId id="279" r:id="rId18"/>
    <p:sldId id="281" r:id="rId19"/>
    <p:sldId id="287" r:id="rId20"/>
    <p:sldId id="289" r:id="rId21"/>
    <p:sldId id="290" r:id="rId22"/>
    <p:sldId id="288" r:id="rId23"/>
    <p:sldId id="283" r:id="rId24"/>
    <p:sldId id="285" r:id="rId25"/>
    <p:sldId id="280" r:id="rId26"/>
    <p:sldId id="284" r:id="rId27"/>
    <p:sldId id="282" r:id="rId28"/>
    <p:sldId id="258" r:id="rId29"/>
    <p:sldId id="272"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110" d="100"/>
          <a:sy n="110"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978B8-B305-40DC-8C9A-CE0D11F70401}" type="datetimeFigureOut">
              <a:rPr lang="el-GR" smtClean="0"/>
              <a:t>29/6/2023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94319-248B-4B89-B317-5BFD83AA22FE}" type="slidenum">
              <a:rPr lang="el-GR" smtClean="0"/>
              <a:t>‹#›</a:t>
            </a:fld>
            <a:endParaRPr lang="el-GR"/>
          </a:p>
        </p:txBody>
      </p:sp>
    </p:spTree>
    <p:extLst>
      <p:ext uri="{BB962C8B-B14F-4D97-AF65-F5344CB8AC3E}">
        <p14:creationId xmlns:p14="http://schemas.microsoft.com/office/powerpoint/2010/main" val="264594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FB94319-248B-4B89-B317-5BFD83AA22FE}" type="slidenum">
              <a:rPr lang="el-GR" smtClean="0"/>
              <a:t>29</a:t>
            </a:fld>
            <a:endParaRPr lang="el-GR"/>
          </a:p>
        </p:txBody>
      </p:sp>
    </p:spTree>
    <p:extLst>
      <p:ext uri="{BB962C8B-B14F-4D97-AF65-F5344CB8AC3E}">
        <p14:creationId xmlns:p14="http://schemas.microsoft.com/office/powerpoint/2010/main" val="408163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638FA15-33AF-45D0-A9F2-3664D3FE8C87}" type="datetimeFigureOut">
              <a:rPr lang="el-GR" smtClean="0"/>
              <a:t>29/6/2023</a:t>
            </a:fld>
            <a:endParaRPr lang="el-G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422659E-D456-4D1C-B1DC-46F453E69208}" type="slidenum">
              <a:rPr lang="el-GR" smtClean="0"/>
              <a:t>‹#›</a:t>
            </a:fld>
            <a:endParaRPr lang="el-GR"/>
          </a:p>
        </p:txBody>
      </p:sp>
    </p:spTree>
    <p:extLst>
      <p:ext uri="{BB962C8B-B14F-4D97-AF65-F5344CB8AC3E}">
        <p14:creationId xmlns:p14="http://schemas.microsoft.com/office/powerpoint/2010/main" val="130940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638FA15-33AF-45D0-A9F2-3664D3FE8C87}" type="datetimeFigureOut">
              <a:rPr lang="el-GR" smtClean="0"/>
              <a:t>29/6/2023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72938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638FA15-33AF-45D0-A9F2-3664D3FE8C87}" type="datetimeFigureOut">
              <a:rPr lang="el-GR" smtClean="0"/>
              <a:t>29/6/2023</a:t>
            </a:fld>
            <a:endParaRPr lang="el-GR"/>
          </a:p>
        </p:txBody>
      </p:sp>
      <p:sp>
        <p:nvSpPr>
          <p:cNvPr id="5" name="Footer Placeholder 4"/>
          <p:cNvSpPr>
            <a:spLocks noGrp="1"/>
          </p:cNvSpPr>
          <p:nvPr>
            <p:ph type="ftr" sz="quarter" idx="11"/>
          </p:nvPr>
        </p:nvSpPr>
        <p:spPr>
          <a:xfrm>
            <a:off x="3776135" y="6422854"/>
            <a:ext cx="4279669" cy="365125"/>
          </a:xfrm>
        </p:spPr>
        <p:txBody>
          <a:bodyPr/>
          <a:lstStyle/>
          <a:p>
            <a:endParaRPr lang="el-GR"/>
          </a:p>
        </p:txBody>
      </p:sp>
      <p:sp>
        <p:nvSpPr>
          <p:cNvPr id="6" name="Slide Number Placeholder 5"/>
          <p:cNvSpPr>
            <a:spLocks noGrp="1"/>
          </p:cNvSpPr>
          <p:nvPr>
            <p:ph type="sldNum" sz="quarter" idx="12"/>
          </p:nvPr>
        </p:nvSpPr>
        <p:spPr>
          <a:xfrm>
            <a:off x="8073048" y="6422854"/>
            <a:ext cx="879759" cy="365125"/>
          </a:xfrm>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23176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638FA15-33AF-45D0-A9F2-3664D3FE8C87}" type="datetimeFigureOut">
              <a:rPr lang="el-GR" smtClean="0"/>
              <a:t>29/6/2023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299783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solidFill>
                  <a:schemeClr val="tx1"/>
                </a:solidFill>
              </a:defRPr>
            </a:lvl1pPr>
          </a:lstStyle>
          <a:p>
            <a:fld id="{F638FA15-33AF-45D0-A9F2-3664D3FE8C87}" type="datetimeFigureOut">
              <a:rPr lang="el-GR" smtClean="0"/>
              <a:t>29/6/2023</a:t>
            </a:fld>
            <a:endParaRPr lang="el-G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422659E-D456-4D1C-B1DC-46F453E69208}" type="slidenum">
              <a:rPr lang="el-GR" smtClean="0"/>
              <a:t>‹#›</a:t>
            </a:fld>
            <a:endParaRPr lang="el-GR"/>
          </a:p>
        </p:txBody>
      </p:sp>
    </p:spTree>
    <p:extLst>
      <p:ext uri="{BB962C8B-B14F-4D97-AF65-F5344CB8AC3E}">
        <p14:creationId xmlns:p14="http://schemas.microsoft.com/office/powerpoint/2010/main" val="39770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638FA15-33AF-45D0-A9F2-3664D3FE8C87}" type="datetimeFigureOut">
              <a:rPr lang="el-GR" smtClean="0"/>
              <a:t>29/6/2023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297999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638FA15-33AF-45D0-A9F2-3664D3FE8C87}" type="datetimeFigureOut">
              <a:rPr lang="el-GR" smtClean="0"/>
              <a:t>29/6/2023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359226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638FA15-33AF-45D0-A9F2-3664D3FE8C87}" type="datetimeFigureOut">
              <a:rPr lang="el-GR" smtClean="0"/>
              <a:t>29/6/2023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22338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8FA15-33AF-45D0-A9F2-3664D3FE8C87}" type="datetimeFigureOut">
              <a:rPr lang="el-GR" smtClean="0"/>
              <a:t>29/6/2023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41904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638FA15-33AF-45D0-A9F2-3664D3FE8C87}" type="datetimeFigureOut">
              <a:rPr lang="el-GR" smtClean="0"/>
              <a:t>29/6/2023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188224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638FA15-33AF-45D0-A9F2-3664D3FE8C87}" type="datetimeFigureOut">
              <a:rPr lang="el-GR" smtClean="0"/>
              <a:t>29/6/2023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22659E-D456-4D1C-B1DC-46F453E69208}" type="slidenum">
              <a:rPr lang="el-GR" smtClean="0"/>
              <a:t>‹#›</a:t>
            </a:fld>
            <a:endParaRPr lang="el-GR"/>
          </a:p>
        </p:txBody>
      </p:sp>
    </p:spTree>
    <p:extLst>
      <p:ext uri="{BB962C8B-B14F-4D97-AF65-F5344CB8AC3E}">
        <p14:creationId xmlns:p14="http://schemas.microsoft.com/office/powerpoint/2010/main" val="22991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638FA15-33AF-45D0-A9F2-3664D3FE8C87}" type="datetimeFigureOut">
              <a:rPr lang="el-GR" smtClean="0"/>
              <a:t>29/6/2023</a:t>
            </a:fld>
            <a:endParaRPr lang="el-G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l-G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422659E-D456-4D1C-B1DC-46F453E69208}" type="slidenum">
              <a:rPr lang="el-GR" smtClean="0"/>
              <a:t>‹#›</a:t>
            </a:fld>
            <a:endParaRPr lang="el-GR"/>
          </a:p>
        </p:txBody>
      </p:sp>
    </p:spTree>
    <p:extLst>
      <p:ext uri="{BB962C8B-B14F-4D97-AF65-F5344CB8AC3E}">
        <p14:creationId xmlns:p14="http://schemas.microsoft.com/office/powerpoint/2010/main" val="594878194"/>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A7%CE%BF%CF%81%CF%8C%CF%82" TargetMode="External"/><Relationship Id="rId2" Type="http://schemas.openxmlformats.org/officeDocument/2006/relationships/hyperlink" Target="https://el.wikipedia.org/wiki/%CE%9A%CF%81%CE%B7%CF%84%CE%B9%CE%BA%CE%AE_%CE%BC%CE%BF%CF%85%CF%83%CE%B9%CE%BA%CE%A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el.wikipedia.org/wiki/%CE%A4%CE%BF%CF%8D%CF%81%CE%BA%CE%B9%CE%BA%CE%B1" TargetMode="External"/><Relationship Id="rId3" Type="http://schemas.openxmlformats.org/officeDocument/2006/relationships/hyperlink" Target="https://el.wikipedia.org/wiki/%CE%9C%CE%B9%CE%BA%CF%81%CE%AC_%CE%91%CF%83%CE%AF%CE%B1" TargetMode="External"/><Relationship Id="rId7" Type="http://schemas.openxmlformats.org/officeDocument/2006/relationships/hyperlink" Target="https://el.wikipedia.org/wiki/%CE%88%CE%BB%CE%BB%CE%B7%CE%BD%CE%B5%CF%82" TargetMode="External"/><Relationship Id="rId2" Type="http://schemas.openxmlformats.org/officeDocument/2006/relationships/hyperlink" Target="https://el.wikipedia.org/wiki/%CE%A7%CE%BF%CF%81%CF%8C%CF%82" TargetMode="External"/><Relationship Id="rId1" Type="http://schemas.openxmlformats.org/officeDocument/2006/relationships/slideLayout" Target="../slideLayouts/slideLayout2.xml"/><Relationship Id="rId6" Type="http://schemas.openxmlformats.org/officeDocument/2006/relationships/hyperlink" Target="https://el.wikipedia.org/wiki/%CE%92%CF%85%CE%B6%CE%B1%CE%BD%CF%84%CE%B9%CE%BD%CE%AE_%CE%B1%CF%85%CF%84%CE%BF%CE%BA%CF%81%CE%B1%CF%84%CE%BF%CF%81%CE%AF%CE%B1" TargetMode="External"/><Relationship Id="rId11" Type="http://schemas.openxmlformats.org/officeDocument/2006/relationships/hyperlink" Target="https://el.wikipedia.org/w/index.php?title=%CE%A7%CE%B1%CF%83%CE%B1%CF%80%CE%BF%CF%83%CE%AD%CF%81%CE%B2%CE%B9%CE%BA%CE%BF&amp;action=edit&amp;redlink=1" TargetMode="External"/><Relationship Id="rId5" Type="http://schemas.openxmlformats.org/officeDocument/2006/relationships/hyperlink" Target="https://el.wikipedia.org/wiki/%CE%9A%CF%89%CE%BD%CF%83%CF%84%CE%B1%CE%BD%CF%84%CE%B9%CE%BD%CE%BF%CF%8D%CF%80%CE%BF%CE%BB%CE%B7" TargetMode="External"/><Relationship Id="rId10" Type="http://schemas.openxmlformats.org/officeDocument/2006/relationships/hyperlink" Target="https://el.wiktionary.org/wiki/%CE%BC%CE%B1%CE%BA%CE%B5%CE%BB%CE%AC%CF%81%CE%B7%CF%82" TargetMode="External"/><Relationship Id="rId4" Type="http://schemas.openxmlformats.org/officeDocument/2006/relationships/hyperlink" Target="https://el.wikipedia.org/wiki/%CE%9C%CE%B1%CE%BA%CE%B5%CE%B4%CE%BF%CE%BD%CE%AF%CE%B1" TargetMode="External"/><Relationship Id="rId9" Type="http://schemas.openxmlformats.org/officeDocument/2006/relationships/hyperlink" Target="https://el.wikipedia.org/wiki/%CE%95%CE%BB%CE%BB%CE%B7%CE%BD%CE%B9%CE%BA%CE%AE_%CE%B3%CE%BB%CF%8E%CF%83%CF%83%CE%B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l.wikipedia.org/wiki/%CE%A3%CF%85%CF%81%CF%84%CE%AC%CE%BA%CE%B9" TargetMode="External"/><Relationship Id="rId3" Type="http://schemas.openxmlformats.org/officeDocument/2006/relationships/hyperlink" Target="https://el.wikipedia.org/wiki/%CE%A4%CE%BF%CF%85%CF%81%CE%BA%CE%BF%CE%BA%CF%81%CE%B1%CF%84%CE%AF%CE%B1" TargetMode="External"/><Relationship Id="rId7" Type="http://schemas.openxmlformats.org/officeDocument/2006/relationships/hyperlink" Target="https://el.wikipedia.org/wiki/%CE%91%CF%81%CE%BD%CE%B1%CE%BF%CF%8D%CF%84%CE%B5%CF%82" TargetMode="External"/><Relationship Id="rId2" Type="http://schemas.openxmlformats.org/officeDocument/2006/relationships/hyperlink" Target="https://el.wikipedia.org/wiki/%CE%91%CE%BB%CE%AD%CE%BE%CE%B1%CE%BD%CE%B4%CF%81%CE%BF%CF%82_%CE%BF_%CE%9C%CE%AD%CE%B3%CE%B1%CF%82" TargetMode="External"/><Relationship Id="rId1" Type="http://schemas.openxmlformats.org/officeDocument/2006/relationships/slideLayout" Target="../slideLayouts/slideLayout2.xml"/><Relationship Id="rId6" Type="http://schemas.openxmlformats.org/officeDocument/2006/relationships/hyperlink" Target="https://el.wikipedia.org/wiki/%CE%93%CE%B5%CE%BD%CE%AF%CF%84%CF%83%CE%B1%CF%81%CE%BF%CE%B9" TargetMode="External"/><Relationship Id="rId5" Type="http://schemas.openxmlformats.org/officeDocument/2006/relationships/hyperlink" Target="https://el.wikipedia.org/w/index.php?title=%CE%9C%CE%B1%CE%BA%CE%B5%CE%BB%CE%AC%CF%81%CE%B7%CE%B4%CE%B5%CF%82&amp;action=edit&amp;redlink=1" TargetMode="External"/><Relationship Id="rId4" Type="http://schemas.openxmlformats.org/officeDocument/2006/relationships/hyperlink" Target="https://el.wikipedia.org/wiki/%CE%95%CE%BB%CE%BB%CE%AC%CE%B4%CE%B1" TargetMode="External"/><Relationship Id="rId9" Type="http://schemas.openxmlformats.org/officeDocument/2006/relationships/hyperlink" Target="https://el.wikipedia.org/wiki/%CE%91%CE%BB%CE%AD%CE%BE%CE%B7%CF%82_%CE%96%CE%BF%CF%81%CE%BC%CF%80%CE%AC%CF%82_(%CF%84%CE%B1%CE%B9%CE%BD%CE%AF%CE%B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9UYiZ6KMAE" TargetMode="External"/><Relationship Id="rId2" Type="http://schemas.openxmlformats.org/officeDocument/2006/relationships/hyperlink" Target="https://www.youtube.com/watch?v=epWY3qDGow8" TargetMode="External"/><Relationship Id="rId1" Type="http://schemas.openxmlformats.org/officeDocument/2006/relationships/slideLayout" Target="../slideLayouts/slideLayout2.xml"/><Relationship Id="rId5" Type="http://schemas.openxmlformats.org/officeDocument/2006/relationships/hyperlink" Target="https://www.youtube.com/watch?v=5b98tIrfm-0&amp;feature=related" TargetMode="External"/><Relationship Id="rId4" Type="http://schemas.openxmlformats.org/officeDocument/2006/relationships/hyperlink" Target="https://www.youtube.com/watch?v=5F24mBxZj0s&amp;feature=relat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l.wikipedia.org/wiki/%CE%99%CE%BA%CE%B1%CF%81%CE%B9%CF%8E%CF%84%CE%B9%CE%BA%CE%BF%CF%82" TargetMode="External"/><Relationship Id="rId2" Type="http://schemas.openxmlformats.org/officeDocument/2006/relationships/hyperlink" Target="https://el.wikipedia.org/wiki/%CE%A4%CF%83%CE%AC%CE%BC%CE%B9%CE%BA%CE%BF%CF%82" TargetMode="External"/><Relationship Id="rId1" Type="http://schemas.openxmlformats.org/officeDocument/2006/relationships/slideLayout" Target="../slideLayouts/slideLayout2.xml"/><Relationship Id="rId6" Type="http://schemas.openxmlformats.org/officeDocument/2006/relationships/hyperlink" Target="https://www.allovergreece.com/Traditional-Dance/Descr/3/2/el" TargetMode="External"/><Relationship Id="rId5" Type="http://schemas.openxmlformats.org/officeDocument/2006/relationships/hyperlink" Target="https://www.krites.org/" TargetMode="External"/><Relationship Id="rId4" Type="http://schemas.openxmlformats.org/officeDocument/2006/relationships/hyperlink" Target="https://el.wikipedia.org/wiki/%CE%A0%CE%B5%CE%BD%CF%84%CE%BF%CE%B6%CE%AC%CE%BB%CE%B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diadromi.gr/2010/12/blog-post_6567.html" TargetMode="External"/><Relationship Id="rId7" Type="http://schemas.openxmlformats.org/officeDocument/2006/relationships/hyperlink" Target="https://www.pro-dance.gr/dances/popular-greek-dances/history-of-greek-folk-dances/history-of-servikos-da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ro-dance.gr/dances/popular-greek-dances/xasaposervikos" TargetMode="External"/><Relationship Id="rId5" Type="http://schemas.openxmlformats.org/officeDocument/2006/relationships/hyperlink" Target="https://www.pro-dance.gr/dances/popular-greek-dances/xasapiko/hasapiko-dance" TargetMode="External"/><Relationship Id="rId4" Type="http://schemas.openxmlformats.org/officeDocument/2006/relationships/hyperlink" Target="https://el.wikipedia.org/wiki/%CE%A7%CE%B1%CF%83%CE%AC%CF%80%CE%B9%CE%BA%CE%B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A%CE%BB%CE%AD%CF%86%CF%84%CE%B5%CF%82" TargetMode="External"/><Relationship Id="rId2" Type="http://schemas.openxmlformats.org/officeDocument/2006/relationships/hyperlink" Target="https://el.wikipedia.org/wiki/%CE%95%CE%BB%CE%BB%CE%AC%CE%B4%CE%B1" TargetMode="External"/><Relationship Id="rId1" Type="http://schemas.openxmlformats.org/officeDocument/2006/relationships/slideLayout" Target="../slideLayouts/slideLayout2.xml"/><Relationship Id="rId4" Type="http://schemas.openxmlformats.org/officeDocument/2006/relationships/hyperlink" Target="https://el.wikipedia.org/wiki/%CE%A4%CE%BF%CF%85%CF%81%CE%BA%CE%BF%CE%BA%CF%81%CE%B1%CF%84%CE%AF%CE%B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9%CE%BA%CE%B1%CF%81%CE%AF%CE%B1" TargetMode="External"/><Relationship Id="rId2" Type="http://schemas.openxmlformats.org/officeDocument/2006/relationships/hyperlink" Target="https://el.wikipedia.org/wiki/%CE%9D%CE%B7%CF%83%CE%B9%CF%8E%CF%84%CE%B9%CE%BA%CE%B1"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el.wikipedia.org/wiki/%CE%A1%CF%85%CE%B8%CE%BC%CF%8C%CF%8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58EB151-DD0F-4788-ADD9-79BDF173AC13}"/>
              </a:ext>
            </a:extLst>
          </p:cNvPr>
          <p:cNvSpPr>
            <a:spLocks noGrp="1"/>
          </p:cNvSpPr>
          <p:nvPr>
            <p:ph type="ctrTitle"/>
          </p:nvPr>
        </p:nvSpPr>
        <p:spPr>
          <a:xfrm>
            <a:off x="2311686" y="2044556"/>
            <a:ext cx="7037798" cy="2280864"/>
          </a:xfrm>
        </p:spPr>
        <p:txBody>
          <a:bodyPr/>
          <a:lstStyle/>
          <a:p>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ΠΑΡΑΔΟΣΙΑΚΟΙ  ΧΟΡΟΙ </a:t>
            </a:r>
          </a:p>
        </p:txBody>
      </p:sp>
      <p:sp>
        <p:nvSpPr>
          <p:cNvPr id="3" name="Υπότιτλος 2">
            <a:extLst>
              <a:ext uri="{FF2B5EF4-FFF2-40B4-BE49-F238E27FC236}">
                <a16:creationId xmlns:a16="http://schemas.microsoft.com/office/drawing/2014/main" xmlns="" id="{04024494-0B8E-4A20-B596-C5EE2AED0D4D}"/>
              </a:ext>
            </a:extLst>
          </p:cNvPr>
          <p:cNvSpPr>
            <a:spLocks noGrp="1"/>
          </p:cNvSpPr>
          <p:nvPr>
            <p:ph type="subTitle" idx="1"/>
          </p:nvPr>
        </p:nvSpPr>
        <p:spPr>
          <a:xfrm>
            <a:off x="103541" y="4510126"/>
            <a:ext cx="7150813" cy="2152436"/>
          </a:xfrm>
        </p:spPr>
        <p:txBody>
          <a:bodyPr>
            <a:normAutofit lnSpcReduction="10000"/>
          </a:bodyPr>
          <a:lstStyle/>
          <a:p>
            <a:pPr algn="l"/>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ΔΙΕΥΘΥΝΤΡΙΑ</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ΕΥΑΓΓΕΛΙΑ ΣΥΡΜΑ </a:t>
            </a:r>
          </a:p>
          <a:p>
            <a:pPr algn="l"/>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ΕΙΔΙΚΟΤΗΤΑ</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ΠΕ02</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ΦΙΛΟΛΟΓΟΣ </a:t>
            </a:r>
          </a:p>
          <a:p>
            <a:pPr algn="l"/>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ΥΠΟΔΙΕΥΘΥΝΤΡΙΑ</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ΜΑΡΙΑ ΜΟΥΡΤΟΠΟΥΛΟΥ </a:t>
            </a:r>
          </a:p>
          <a:p>
            <a:pPr algn="l"/>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ΕΙΔΙΚΟΤΗΤΑ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ΠΕ011 ΦΥΣΙΚΗΣ ΑΓΩΓΗΣ </a:t>
            </a:r>
          </a:p>
          <a:p>
            <a:pPr algn="l"/>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l-GR" b="1"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a:t>
            </a: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Γυμνάσιο Βριλησσίων </a:t>
            </a:r>
          </a:p>
          <a:p>
            <a:pPr algn="l"/>
            <a:endPar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2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645E7452-60E7-4B70-91C0-12D7C7C8C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09103" cy="2938409"/>
          </a:xfrm>
          <a:prstGeom prst="rect">
            <a:avLst/>
          </a:prstGeom>
        </p:spPr>
      </p:pic>
      <p:pic>
        <p:nvPicPr>
          <p:cNvPr id="5" name="Εικόνα 4">
            <a:extLst>
              <a:ext uri="{FF2B5EF4-FFF2-40B4-BE49-F238E27FC236}">
                <a16:creationId xmlns:a16="http://schemas.microsoft.com/office/drawing/2014/main" xmlns="" id="{F7270EDF-0BBE-48AE-B13B-4ABF01F1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010" y="3113070"/>
            <a:ext cx="5742990" cy="3732944"/>
          </a:xfrm>
          <a:prstGeom prst="rect">
            <a:avLst/>
          </a:prstGeom>
        </p:spPr>
      </p:pic>
      <p:pic>
        <p:nvPicPr>
          <p:cNvPr id="6" name="Εικόνα 5">
            <a:extLst>
              <a:ext uri="{FF2B5EF4-FFF2-40B4-BE49-F238E27FC236}">
                <a16:creationId xmlns:a16="http://schemas.microsoft.com/office/drawing/2014/main" xmlns="" id="{238FD376-103F-40E2-A44D-49A37160D440}"/>
              </a:ext>
            </a:extLst>
          </p:cNvPr>
          <p:cNvPicPr>
            <a:picLocks noChangeAspect="1"/>
          </p:cNvPicPr>
          <p:nvPr/>
        </p:nvPicPr>
        <p:blipFill>
          <a:blip r:embed="rId4"/>
          <a:stretch>
            <a:fillRect/>
          </a:stretch>
        </p:blipFill>
        <p:spPr>
          <a:xfrm>
            <a:off x="13580" y="3238071"/>
            <a:ext cx="6435430" cy="3619929"/>
          </a:xfrm>
          <a:prstGeom prst="rect">
            <a:avLst/>
          </a:prstGeom>
        </p:spPr>
      </p:pic>
    </p:spTree>
    <p:extLst>
      <p:ext uri="{BB962C8B-B14F-4D97-AF65-F5344CB8AC3E}">
        <p14:creationId xmlns:p14="http://schemas.microsoft.com/office/powerpoint/2010/main" val="8708179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6E0A97-31D3-4DB6-AC99-358D38992D17}"/>
              </a:ext>
            </a:extLst>
          </p:cNvPr>
          <p:cNvSpPr>
            <a:spLocks noGrp="1"/>
          </p:cNvSpPr>
          <p:nvPr>
            <p:ph type="title"/>
          </p:nvPr>
        </p:nvSpPr>
        <p:spPr>
          <a:xfrm>
            <a:off x="0" y="0"/>
            <a:ext cx="12192000" cy="179293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l-GR"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ΠΕΝΤΟΖΑΛΙ </a:t>
            </a:r>
          </a:p>
        </p:txBody>
      </p:sp>
      <p:sp>
        <p:nvSpPr>
          <p:cNvPr id="3" name="Θέση περιεχομένου 2">
            <a:extLst>
              <a:ext uri="{FF2B5EF4-FFF2-40B4-BE49-F238E27FC236}">
                <a16:creationId xmlns:a16="http://schemas.microsoft.com/office/drawing/2014/main" xmlns="" id="{2D3A6112-8E6D-4077-A94C-8E0164330B12}"/>
              </a:ext>
            </a:extLst>
          </p:cNvPr>
          <p:cNvSpPr>
            <a:spLocks noGrp="1"/>
          </p:cNvSpPr>
          <p:nvPr>
            <p:ph idx="1"/>
          </p:nvPr>
        </p:nvSpPr>
        <p:spPr>
          <a:xfrm>
            <a:off x="0" y="1792936"/>
            <a:ext cx="12192000" cy="5065064"/>
          </a:xfrm>
        </p:spPr>
        <p:style>
          <a:lnRef idx="0">
            <a:schemeClr val="accent4"/>
          </a:lnRef>
          <a:fillRef idx="3">
            <a:schemeClr val="accent4"/>
          </a:fillRef>
          <a:effectRef idx="3">
            <a:schemeClr val="accent4"/>
          </a:effectRef>
          <a:fontRef idx="minor">
            <a:schemeClr val="lt1"/>
          </a:fontRef>
        </p:style>
        <p:txBody>
          <a:bodyPr>
            <a:normAutofit fontScale="85000" lnSpcReduction="20000"/>
          </a:bodyPr>
          <a:lstStyle/>
          <a:p>
            <a:r>
              <a:rPr lang="en-US" sz="2600" dirty="0">
                <a:solidFill>
                  <a:schemeClr val="bg1"/>
                </a:solidFill>
                <a:latin typeface="Times New Roman" panose="02020603050405020304" pitchFamily="18" charset="0"/>
                <a:cs typeface="Times New Roman" panose="02020603050405020304" pitchFamily="18" charset="0"/>
              </a:rPr>
              <a:t>E</a:t>
            </a:r>
            <a:r>
              <a:rPr lang="el-GR" sz="2600" dirty="0" err="1">
                <a:solidFill>
                  <a:schemeClr val="bg1"/>
                </a:solidFill>
                <a:latin typeface="Times New Roman" panose="02020603050405020304" pitchFamily="18" charset="0"/>
                <a:cs typeface="Times New Roman" panose="02020603050405020304" pitchFamily="18" charset="0"/>
              </a:rPr>
              <a:t>ίναι</a:t>
            </a:r>
            <a:r>
              <a:rPr lang="el-GR" sz="2600" dirty="0">
                <a:solidFill>
                  <a:schemeClr val="bg1"/>
                </a:solidFill>
                <a:latin typeface="Times New Roman" panose="02020603050405020304" pitchFamily="18" charset="0"/>
                <a:cs typeface="Times New Roman" panose="02020603050405020304" pitchFamily="18" charset="0"/>
              </a:rPr>
              <a:t> </a:t>
            </a:r>
            <a:r>
              <a:rPr lang="el-GR" sz="2600" dirty="0">
                <a:solidFill>
                  <a:schemeClr val="bg1"/>
                </a:solidFill>
                <a:latin typeface="Times New Roman" panose="02020603050405020304" pitchFamily="18" charset="0"/>
                <a:cs typeface="Times New Roman" panose="02020603050405020304" pitchFamily="18" charset="0"/>
                <a:hlinkClick r:id="rId2" tooltip="Κρητική μουσική">
                  <a:extLst>
                    <a:ext uri="{A12FA001-AC4F-418D-AE19-62706E023703}">
                      <ahyp:hlinkClr xmlns:ahyp="http://schemas.microsoft.com/office/drawing/2018/hyperlinkcolor" xmlns="" val="tx"/>
                    </a:ext>
                  </a:extLst>
                </a:hlinkClick>
              </a:rPr>
              <a:t>κρητικός</a:t>
            </a:r>
            <a:r>
              <a:rPr lang="el-GR" sz="2600" dirty="0">
                <a:solidFill>
                  <a:schemeClr val="bg1"/>
                </a:solidFill>
                <a:latin typeface="Times New Roman" panose="02020603050405020304" pitchFamily="18" charset="0"/>
                <a:cs typeface="Times New Roman" panose="02020603050405020304" pitchFamily="18" charset="0"/>
              </a:rPr>
              <a:t> </a:t>
            </a:r>
            <a:r>
              <a:rPr lang="el-GR" sz="2600" dirty="0">
                <a:solidFill>
                  <a:schemeClr val="bg1"/>
                </a:solidFill>
                <a:latin typeface="Times New Roman" panose="02020603050405020304" pitchFamily="18" charset="0"/>
                <a:cs typeface="Times New Roman" panose="02020603050405020304" pitchFamily="18" charset="0"/>
                <a:hlinkClick r:id="rId3" tooltip="Χορός">
                  <a:extLst>
                    <a:ext uri="{A12FA001-AC4F-418D-AE19-62706E023703}">
                      <ahyp:hlinkClr xmlns:ahyp="http://schemas.microsoft.com/office/drawing/2018/hyperlinkcolor" xmlns="" val="tx"/>
                    </a:ext>
                  </a:extLst>
                </a:hlinkClick>
              </a:rPr>
              <a:t>χορός</a:t>
            </a:r>
            <a:r>
              <a:rPr lang="el-GR" sz="2600" dirty="0">
                <a:solidFill>
                  <a:schemeClr val="bg1"/>
                </a:solidFill>
                <a:latin typeface="Times New Roman" panose="02020603050405020304" pitchFamily="18" charset="0"/>
                <a:cs typeface="Times New Roman" panose="02020603050405020304" pitchFamily="18" charset="0"/>
              </a:rPr>
              <a:t> που χορεύεται από άνδρες και γυναίκες με μέτρο τα 2/4. Συνοδεύεται από πλήθος μελωδιών, τις γνωστές «</a:t>
            </a:r>
            <a:r>
              <a:rPr lang="el-GR" sz="2600" dirty="0" err="1">
                <a:solidFill>
                  <a:schemeClr val="bg1"/>
                </a:solidFill>
                <a:latin typeface="Times New Roman" panose="02020603050405020304" pitchFamily="18" charset="0"/>
                <a:cs typeface="Times New Roman" panose="02020603050405020304" pitchFamily="18" charset="0"/>
              </a:rPr>
              <a:t>κοντυλιές</a:t>
            </a:r>
            <a:r>
              <a:rPr lang="el-GR" sz="2600" dirty="0">
                <a:solidFill>
                  <a:schemeClr val="bg1"/>
                </a:solidFill>
                <a:latin typeface="Times New Roman" panose="02020603050405020304" pitchFamily="18" charset="0"/>
                <a:cs typeface="Times New Roman" panose="02020603050405020304" pitchFamily="18" charset="0"/>
              </a:rPr>
              <a:t>». </a:t>
            </a:r>
            <a:endParaRPr lang="en-US" sz="2600" dirty="0">
              <a:solidFill>
                <a:schemeClr val="bg1"/>
              </a:solidFill>
              <a:latin typeface="Times New Roman" panose="02020603050405020304" pitchFamily="18" charset="0"/>
              <a:cs typeface="Times New Roman" panose="02020603050405020304" pitchFamily="18" charset="0"/>
            </a:endParaRPr>
          </a:p>
          <a:p>
            <a:r>
              <a:rPr lang="el-GR" sz="2600" dirty="0">
                <a:solidFill>
                  <a:schemeClr val="bg1"/>
                </a:solidFill>
                <a:latin typeface="Times New Roman" panose="02020603050405020304" pitchFamily="18" charset="0"/>
                <a:cs typeface="Times New Roman" panose="02020603050405020304" pitchFamily="18" charset="0"/>
              </a:rPr>
              <a:t>Είναι στην κατηγορία των πηδηχτών χορών και είναι ενθουσιώδης, πυρρίχιος δηλαδή πολεμικός χορός, ο οποίος αντιπροσωπεύει την κρητική λεβεντιά. Χορεύεται  με τα χέρια πιασμένα στους ώμους, τεντωμένα σε ανοιχτό κύκλο.</a:t>
            </a:r>
          </a:p>
          <a:p>
            <a:r>
              <a:rPr lang="el-GR" sz="2600" dirty="0">
                <a:solidFill>
                  <a:schemeClr val="bg1"/>
                </a:solidFill>
                <a:latin typeface="Times New Roman" panose="02020603050405020304" pitchFamily="18" charset="0"/>
                <a:cs typeface="Times New Roman" panose="02020603050405020304" pitchFamily="18" charset="0"/>
              </a:rPr>
              <a:t>Ονομάστηκε </a:t>
            </a:r>
            <a:r>
              <a:rPr lang="el-GR" sz="2600" dirty="0" err="1">
                <a:solidFill>
                  <a:schemeClr val="bg1"/>
                </a:solidFill>
                <a:latin typeface="Times New Roman" panose="02020603050405020304" pitchFamily="18" charset="0"/>
                <a:cs typeface="Times New Roman" panose="02020603050405020304" pitchFamily="18" charset="0"/>
              </a:rPr>
              <a:t>πεντοζάλι</a:t>
            </a:r>
            <a:r>
              <a:rPr lang="el-GR" sz="2600" dirty="0">
                <a:solidFill>
                  <a:schemeClr val="bg1"/>
                </a:solidFill>
                <a:latin typeface="Times New Roman" panose="02020603050405020304" pitchFamily="18" charset="0"/>
                <a:cs typeface="Times New Roman" panose="02020603050405020304" pitchFamily="18" charset="0"/>
              </a:rPr>
              <a:t>, γιατί συμβολίζει το πέμπτο </a:t>
            </a:r>
            <a:r>
              <a:rPr lang="el-GR" sz="2600" dirty="0" err="1">
                <a:solidFill>
                  <a:schemeClr val="bg1"/>
                </a:solidFill>
                <a:latin typeface="Times New Roman" panose="02020603050405020304" pitchFamily="18" charset="0"/>
                <a:cs typeface="Times New Roman" panose="02020603050405020304" pitchFamily="18" charset="0"/>
              </a:rPr>
              <a:t>ζάλο</a:t>
            </a:r>
            <a:r>
              <a:rPr lang="el-GR" sz="2600" dirty="0">
                <a:solidFill>
                  <a:schemeClr val="bg1"/>
                </a:solidFill>
                <a:latin typeface="Times New Roman" panose="02020603050405020304" pitchFamily="18" charset="0"/>
                <a:cs typeface="Times New Roman" panose="02020603050405020304" pitchFamily="18" charset="0"/>
              </a:rPr>
              <a:t> (δηλαδή βήμα), όπως ειπώθηκε η θεωρούμενη πέμπτη κατά σειρά ελπίδα των Κρητικών για απελευθέρωση της Κρήτης από τους Τούρκους.</a:t>
            </a:r>
          </a:p>
          <a:p>
            <a:r>
              <a:rPr lang="el-GR" sz="2600" dirty="0">
                <a:solidFill>
                  <a:schemeClr val="bg1"/>
                </a:solidFill>
                <a:latin typeface="Times New Roman" panose="02020603050405020304" pitchFamily="18" charset="0"/>
                <a:cs typeface="Times New Roman" panose="02020603050405020304" pitchFamily="18" charset="0"/>
              </a:rPr>
              <a:t>Σύμφωνα με την παράδοση, ο χορός έλαβε τη σημερινή μουσικοχορευτική μορφή και ονομασία του την περίοδο της Επανάστασης του Δασκαλογιάννη στα 1770-71 και αποκτώντας συμβολισμούς στην ονομασία, το βηματισμό και τη μουσική του. Λέγεται ότι ο Δασκαλογιάννης διεμήνυσε στον οργανοπαίχτη </a:t>
            </a:r>
            <a:r>
              <a:rPr lang="el-GR" sz="2600" dirty="0" err="1">
                <a:solidFill>
                  <a:schemeClr val="bg1"/>
                </a:solidFill>
                <a:latin typeface="Times New Roman" panose="02020603050405020304" pitchFamily="18" charset="0"/>
                <a:cs typeface="Times New Roman" panose="02020603050405020304" pitchFamily="18" charset="0"/>
              </a:rPr>
              <a:t>Κιώρο</a:t>
            </a:r>
            <a:r>
              <a:rPr lang="el-GR" sz="2600" dirty="0">
                <a:solidFill>
                  <a:schemeClr val="bg1"/>
                </a:solidFill>
                <a:latin typeface="Times New Roman" panose="02020603050405020304" pitchFamily="18" charset="0"/>
                <a:cs typeface="Times New Roman" panose="02020603050405020304" pitchFamily="18" charset="0"/>
              </a:rPr>
              <a:t> από την </a:t>
            </a:r>
            <a:r>
              <a:rPr lang="el-GR" sz="2600" dirty="0" err="1">
                <a:solidFill>
                  <a:schemeClr val="bg1"/>
                </a:solidFill>
                <a:latin typeface="Times New Roman" panose="02020603050405020304" pitchFamily="18" charset="0"/>
                <a:cs typeface="Times New Roman" panose="02020603050405020304" pitchFamily="18" charset="0"/>
              </a:rPr>
              <a:t>Ανώπολη</a:t>
            </a:r>
            <a:r>
              <a:rPr lang="el-GR" sz="2600" dirty="0">
                <a:solidFill>
                  <a:schemeClr val="bg1"/>
                </a:solidFill>
                <a:latin typeface="Times New Roman" panose="02020603050405020304" pitchFamily="18" charset="0"/>
                <a:cs typeface="Times New Roman" panose="02020603050405020304" pitchFamily="18" charset="0"/>
              </a:rPr>
              <a:t> </a:t>
            </a:r>
            <a:r>
              <a:rPr lang="el-GR" sz="2600" dirty="0" err="1">
                <a:solidFill>
                  <a:schemeClr val="bg1"/>
                </a:solidFill>
                <a:latin typeface="Times New Roman" panose="02020603050405020304" pitchFamily="18" charset="0"/>
                <a:cs typeface="Times New Roman" panose="02020603050405020304" pitchFamily="18" charset="0"/>
              </a:rPr>
              <a:t>Σφακιών</a:t>
            </a:r>
            <a:r>
              <a:rPr lang="el-GR" sz="2600" dirty="0">
                <a:solidFill>
                  <a:schemeClr val="bg1"/>
                </a:solidFill>
                <a:latin typeface="Times New Roman" panose="02020603050405020304" pitchFamily="18" charset="0"/>
                <a:cs typeface="Times New Roman" panose="02020603050405020304" pitchFamily="18" charset="0"/>
              </a:rPr>
              <a:t> να του συνθέσει ένα πολεμικό χορό με δώδεκα γυρίσματα (όσοι ήταν  και οι αρχηγοί που έπαιρναν μέρος στο ξεσηκωμό). Ο χορός χορεύτηκε όπως και σήμερα με τους στρατιώτες πιασμένους από τους ώμους συμβολίζοντας  την αλληλοϋποστήριξη την συνεργασία και την εμπιστοσύνη των πολεμιστών.</a:t>
            </a:r>
          </a:p>
          <a:p>
            <a:r>
              <a:rPr lang="el-GR" sz="2600" dirty="0">
                <a:solidFill>
                  <a:schemeClr val="bg1"/>
                </a:solidFill>
                <a:latin typeface="Times New Roman" panose="02020603050405020304" pitchFamily="18" charset="0"/>
                <a:cs typeface="Times New Roman" panose="02020603050405020304" pitchFamily="18" charset="0"/>
              </a:rPr>
              <a:t>Ο χορός απαιτεί συγχρονισμένες ομαδικές φιγούρες όλων των αντρών, τις λεγόμενες «</a:t>
            </a:r>
            <a:r>
              <a:rPr lang="el-GR" sz="2600" dirty="0" err="1">
                <a:solidFill>
                  <a:schemeClr val="bg1"/>
                </a:solidFill>
                <a:latin typeface="Times New Roman" panose="02020603050405020304" pitchFamily="18" charset="0"/>
                <a:cs typeface="Times New Roman" panose="02020603050405020304" pitchFamily="18" charset="0"/>
              </a:rPr>
              <a:t>πατιές</a:t>
            </a:r>
            <a:r>
              <a:rPr lang="el-GR" sz="2600" dirty="0">
                <a:solidFill>
                  <a:schemeClr val="bg1"/>
                </a:solidFill>
                <a:latin typeface="Times New Roman" panose="02020603050405020304" pitchFamily="18" charset="0"/>
                <a:cs typeface="Times New Roman" panose="02020603050405020304" pitchFamily="18" charset="0"/>
              </a:rPr>
              <a:t>» (πολλαπλά χτυπήματα των ποδιών στο έδαφος) ενώ  τα βήματα του είναι τελετουργικά και μετρημένα.</a:t>
            </a:r>
          </a:p>
          <a:p>
            <a:pPr marL="0" indent="0">
              <a:buNone/>
            </a:pPr>
            <a:endParaRPr lang="el-GR" sz="2600" dirty="0">
              <a:solidFill>
                <a:schemeClr val="bg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7208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7AE9AAE0-E146-4828-99BD-C62B4FD09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310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B9290559-B77F-49FE-8617-54BADC145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4820" cy="3678064"/>
          </a:xfrm>
          <a:prstGeom prst="rect">
            <a:avLst/>
          </a:prstGeom>
        </p:spPr>
      </p:pic>
      <p:pic>
        <p:nvPicPr>
          <p:cNvPr id="5" name="Εικόνα 4">
            <a:extLst>
              <a:ext uri="{FF2B5EF4-FFF2-40B4-BE49-F238E27FC236}">
                <a16:creationId xmlns:a16="http://schemas.microsoft.com/office/drawing/2014/main" xmlns="" id="{F1FEE1C9-2071-40BD-AF88-2572461F9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583" y="3526365"/>
            <a:ext cx="6492417" cy="3331635"/>
          </a:xfrm>
          <a:prstGeom prst="rect">
            <a:avLst/>
          </a:prstGeom>
        </p:spPr>
      </p:pic>
      <p:pic>
        <p:nvPicPr>
          <p:cNvPr id="9" name="Εικόνα 8">
            <a:extLst>
              <a:ext uri="{FF2B5EF4-FFF2-40B4-BE49-F238E27FC236}">
                <a16:creationId xmlns:a16="http://schemas.microsoft.com/office/drawing/2014/main" xmlns="" id="{34284D92-7442-4598-89D0-BCAD22A97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844" y="324274"/>
            <a:ext cx="5049893" cy="2840565"/>
          </a:xfrm>
          <a:prstGeom prst="rect">
            <a:avLst/>
          </a:prstGeom>
        </p:spPr>
      </p:pic>
    </p:spTree>
    <p:extLst>
      <p:ext uri="{BB962C8B-B14F-4D97-AF65-F5344CB8AC3E}">
        <p14:creationId xmlns:p14="http://schemas.microsoft.com/office/powerpoint/2010/main" val="582238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C03949-583B-4CFB-9D69-C00C2F88AF9C}"/>
              </a:ext>
            </a:extLst>
          </p:cNvPr>
          <p:cNvSpPr>
            <a:spLocks noGrp="1"/>
          </p:cNvSpPr>
          <p:nvPr>
            <p:ph type="title"/>
          </p:nvPr>
        </p:nvSpPr>
        <p:spPr>
          <a:xfrm>
            <a:off x="0" y="0"/>
            <a:ext cx="12192000" cy="179293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l-GR"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ΒΗΜΑΤΑ </a:t>
            </a:r>
          </a:p>
        </p:txBody>
      </p:sp>
      <p:sp>
        <p:nvSpPr>
          <p:cNvPr id="3" name="Θέση περιεχομένου 2">
            <a:extLst>
              <a:ext uri="{FF2B5EF4-FFF2-40B4-BE49-F238E27FC236}">
                <a16:creationId xmlns:a16="http://schemas.microsoft.com/office/drawing/2014/main" xmlns="" id="{5D72EFA9-8B76-4F24-B842-D8D82BEE449D}"/>
              </a:ext>
            </a:extLst>
          </p:cNvPr>
          <p:cNvSpPr>
            <a:spLocks noGrp="1"/>
          </p:cNvSpPr>
          <p:nvPr>
            <p:ph idx="1"/>
          </p:nvPr>
        </p:nvSpPr>
        <p:spPr>
          <a:xfrm>
            <a:off x="0" y="1792936"/>
            <a:ext cx="12192000" cy="5065064"/>
          </a:xfrm>
        </p:spPr>
        <p:style>
          <a:lnRef idx="1">
            <a:schemeClr val="accent4"/>
          </a:lnRef>
          <a:fillRef idx="3">
            <a:schemeClr val="accent4"/>
          </a:fillRef>
          <a:effectRef idx="2">
            <a:schemeClr val="accent4"/>
          </a:effectRef>
          <a:fontRef idx="minor">
            <a:schemeClr val="lt1"/>
          </a:fontRef>
        </p:style>
        <p:txBody>
          <a:bodyPr/>
          <a:lstStyle/>
          <a:p>
            <a:pPr marL="0" indent="0">
              <a:buNone/>
            </a:pPr>
            <a:r>
              <a:rPr lang="el-GR" sz="2400" dirty="0">
                <a:latin typeface="Times New Roman" panose="02020603050405020304" pitchFamily="18" charset="0"/>
                <a:cs typeface="Times New Roman" panose="02020603050405020304" pitchFamily="18" charset="0"/>
              </a:rPr>
              <a:t>Το </a:t>
            </a:r>
            <a:r>
              <a:rPr lang="el-GR" sz="2400" dirty="0" err="1">
                <a:latin typeface="Times New Roman" panose="02020603050405020304" pitchFamily="18" charset="0"/>
                <a:cs typeface="Times New Roman" panose="02020603050405020304" pitchFamily="18" charset="0"/>
              </a:rPr>
              <a:t>Πεντοζάλι</a:t>
            </a:r>
            <a:r>
              <a:rPr lang="el-GR" sz="2400" dirty="0">
                <a:latin typeface="Times New Roman" panose="02020603050405020304" pitchFamily="18" charset="0"/>
                <a:cs typeface="Times New Roman" panose="02020603050405020304" pitchFamily="18" charset="0"/>
              </a:rPr>
              <a:t> ανήκει στην κατηγορία των πηδηχτών χορών και χορεύεται σ’ όλη την Κρήτη, ενώ χορεύεται κυρίως στην ανατολική Κρήτη. Χορεύεται μόνο από άνδρες και γι’ αυτό τον αποκαλούν «</a:t>
            </a:r>
            <a:r>
              <a:rPr lang="el-GR" sz="2400" dirty="0" err="1">
                <a:latin typeface="Times New Roman" panose="02020603050405020304" pitchFamily="18" charset="0"/>
                <a:cs typeface="Times New Roman" panose="02020603050405020304" pitchFamily="18" charset="0"/>
              </a:rPr>
              <a:t>αντρίστικο</a:t>
            </a:r>
            <a:r>
              <a:rPr lang="el-GR" sz="2400" dirty="0">
                <a:latin typeface="Times New Roman" panose="02020603050405020304" pitchFamily="18" charset="0"/>
                <a:cs typeface="Times New Roman" panose="02020603050405020304" pitchFamily="18" charset="0"/>
              </a:rPr>
              <a:t>» χορό.</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Τον χορεύουν σε μικρές ομάδες, πιασμένοι σφιχτά από τους ώμους, με πεταχτούς διασκελισμούς και συνεχόμενες εναλλαγές.</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Το ύφος του θυμίζει απομεινάρια πανάρχαιας μορφής πολεμικού χορού. Ο γρήγορος πεντοζάλης δεν συνοδεύεται από μαντινάδες. Η προτίμηση όμως της κοινότητας γι’ αυτόν, οδήγησε στη δημιουργία αρκετών δίστιχων που αναφέρονται στο χορό: «Άλλο χορό δεν ’</a:t>
            </a:r>
            <a:r>
              <a:rPr lang="el-GR" sz="2400" dirty="0" err="1">
                <a:latin typeface="Times New Roman" panose="02020603050405020304" pitchFamily="18" charset="0"/>
                <a:cs typeface="Times New Roman" panose="02020603050405020304" pitchFamily="18" charset="0"/>
              </a:rPr>
              <a:t>ρέγουμαι</a:t>
            </a:r>
            <a:r>
              <a:rPr lang="el-GR" sz="2400" dirty="0">
                <a:latin typeface="Times New Roman" panose="02020603050405020304" pitchFamily="18" charset="0"/>
                <a:cs typeface="Times New Roman" panose="02020603050405020304" pitchFamily="18" charset="0"/>
              </a:rPr>
              <a:t>, ωσάν τον Πεντοζάλη που πάει τρία </a:t>
            </a:r>
            <a:r>
              <a:rPr lang="el-GR" sz="2400" dirty="0" err="1">
                <a:latin typeface="Times New Roman" panose="02020603050405020304" pitchFamily="18" charset="0"/>
                <a:cs typeface="Times New Roman" panose="02020603050405020304" pitchFamily="18" charset="0"/>
              </a:rPr>
              <a:t>ζάλα</a:t>
            </a:r>
            <a:r>
              <a:rPr lang="el-GR" sz="2400" dirty="0">
                <a:latin typeface="Times New Roman" panose="02020603050405020304" pitchFamily="18" charset="0"/>
                <a:cs typeface="Times New Roman" panose="02020603050405020304" pitchFamily="18" charset="0"/>
              </a:rPr>
              <a:t> εμπρός και </a:t>
            </a:r>
            <a:r>
              <a:rPr lang="el-GR" sz="2400" dirty="0" err="1">
                <a:latin typeface="Times New Roman" panose="02020603050405020304" pitchFamily="18" charset="0"/>
                <a:cs typeface="Times New Roman" panose="02020603050405020304" pitchFamily="18" charset="0"/>
              </a:rPr>
              <a:t>δυό</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γιαγέρνει</a:t>
            </a:r>
            <a:r>
              <a:rPr lang="el-GR" sz="2400" dirty="0">
                <a:latin typeface="Times New Roman" panose="02020603050405020304" pitchFamily="18" charset="0"/>
                <a:cs typeface="Times New Roman" panose="02020603050405020304" pitchFamily="18" charset="0"/>
              </a:rPr>
              <a:t> πάλι.»</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0444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F9198BA-0B6F-40B9-8BA2-86F52B538EB6}"/>
              </a:ext>
            </a:extLst>
          </p:cNvPr>
          <p:cNvSpPr>
            <a:spLocks noGrp="1"/>
          </p:cNvSpPr>
          <p:nvPr>
            <p:ph type="title"/>
          </p:nvPr>
        </p:nvSpPr>
        <p:spPr>
          <a:xfrm>
            <a:off x="0" y="-1"/>
            <a:ext cx="12192000" cy="179293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χορΟς</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αποτελεΙται</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οκτώ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βΗματα</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που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εκτελοΥνται</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ως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εξΗς</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62E38EA0-89FB-4A85-87C9-A9A641A96313}"/>
              </a:ext>
            </a:extLst>
          </p:cNvPr>
          <p:cNvSpPr>
            <a:spLocks noGrp="1"/>
          </p:cNvSpPr>
          <p:nvPr>
            <p:ph idx="1"/>
          </p:nvPr>
        </p:nvSpPr>
        <p:spPr>
          <a:xfrm>
            <a:off x="0" y="1792936"/>
            <a:ext cx="12192000" cy="5065064"/>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buNone/>
            </a:pPr>
            <a:r>
              <a:rPr lang="el-GR" sz="2600" dirty="0">
                <a:latin typeface="Times New Roman" panose="02020603050405020304" pitchFamily="18" charset="0"/>
                <a:cs typeface="Times New Roman" panose="02020603050405020304" pitchFamily="18" charset="0"/>
              </a:rPr>
              <a:t>1: </a:t>
            </a:r>
            <a:r>
              <a:rPr lang="el-GR" sz="2400" dirty="0">
                <a:latin typeface="Times New Roman" panose="02020603050405020304" pitchFamily="18" charset="0"/>
                <a:cs typeface="Times New Roman" panose="02020603050405020304" pitchFamily="18" charset="0"/>
              </a:rPr>
              <a:t>Το αριστερό πόδι έρχεται σε προεκβολή προς το κέντρο με δύναμη στα δάχτυλα και με το γόνατο ελαφρά λυγισμένο.</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2: </a:t>
            </a:r>
            <a:r>
              <a:rPr lang="el-GR" sz="2400" dirty="0">
                <a:latin typeface="Times New Roman" panose="02020603050405020304" pitchFamily="18" charset="0"/>
                <a:cs typeface="Times New Roman" panose="02020603050405020304" pitchFamily="18" charset="0"/>
              </a:rPr>
              <a:t>Το δεξί πόδι λυγισμένο ελαφρά πίσω, έρχεται μπροστά και αγγίζει με την καμάρα του λίγο ψηλότερα από τη φτέρνα του αριστερού.</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3: </a:t>
            </a:r>
            <a:r>
              <a:rPr lang="el-GR" sz="2400" dirty="0">
                <a:latin typeface="Times New Roman" panose="02020603050405020304" pitchFamily="18" charset="0"/>
                <a:cs typeface="Times New Roman" panose="02020603050405020304" pitchFamily="18" charset="0"/>
              </a:rPr>
              <a:t>Το δεξί πόδι πατά πίσω στη θέση του, ενώ συγχρόνως το αριστερό υψώνεται ελαφρά, λυγισμένο μπροστά.</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4α: </a:t>
            </a:r>
            <a:r>
              <a:rPr lang="el-GR" sz="2400" dirty="0">
                <a:latin typeface="Times New Roman" panose="02020603050405020304" pitchFamily="18" charset="0"/>
                <a:cs typeface="Times New Roman" panose="02020603050405020304" pitchFamily="18" charset="0"/>
              </a:rPr>
              <a:t>Το αριστερό πόδι εκτελεί βήμα αριστερά και λίγο πίσω, με δύναμη στα δάκτυλά του που στρέφουν αριστερά.</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4β: </a:t>
            </a:r>
            <a:r>
              <a:rPr lang="el-GR" sz="2400" dirty="0">
                <a:latin typeface="Times New Roman" panose="02020603050405020304" pitchFamily="18" charset="0"/>
                <a:cs typeface="Times New Roman" panose="02020603050405020304" pitchFamily="18" charset="0"/>
              </a:rPr>
              <a:t>Το δεξί πόδι, βήμα αριστερά στα δάκτυλά του, στραμμένα αριστερά. Συγχρόνως το αριστερό πόδι ανασηκώνεται ελαφρά λυγισμένο πίσω.</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5: </a:t>
            </a:r>
            <a:r>
              <a:rPr lang="el-GR" sz="2400" dirty="0">
                <a:latin typeface="Times New Roman" panose="02020603050405020304" pitchFamily="18" charset="0"/>
                <a:cs typeface="Times New Roman" panose="02020603050405020304" pitchFamily="18" charset="0"/>
              </a:rPr>
              <a:t>Το αριστερό πατά πάλι στη θέση του.</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6α: </a:t>
            </a:r>
            <a:r>
              <a:rPr lang="el-GR" sz="2400" dirty="0">
                <a:latin typeface="Times New Roman" panose="02020603050405020304" pitchFamily="18" charset="0"/>
                <a:cs typeface="Times New Roman" panose="02020603050405020304" pitchFamily="18" charset="0"/>
              </a:rPr>
              <a:t>Το δεξί βήμα δεξιά και λίγο πίσω στα δάκτυλα, που στρέφουν προς το κέντρο.</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6β: </a:t>
            </a:r>
            <a:r>
              <a:rPr lang="el-GR" sz="2400" dirty="0">
                <a:latin typeface="Times New Roman" panose="02020603050405020304" pitchFamily="18" charset="0"/>
                <a:cs typeface="Times New Roman" panose="02020603050405020304" pitchFamily="18" charset="0"/>
              </a:rPr>
              <a:t>Το αριστερό πόδι βήμα δεξιά στα δάκτυλά του που στρέφουν προς το κέντρο.. Συγχρόνως το δεξί πόδι ανασηκώνεται ελαφρά λυγισμένο πίσω.</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7: </a:t>
            </a:r>
            <a:r>
              <a:rPr lang="el-GR" sz="2400" dirty="0">
                <a:latin typeface="Times New Roman" panose="02020603050405020304" pitchFamily="18" charset="0"/>
                <a:cs typeface="Times New Roman" panose="02020603050405020304" pitchFamily="18" charset="0"/>
              </a:rPr>
              <a:t>Το δεξί πόδι πατά πάλι στη θέση του.</a:t>
            </a:r>
            <a:br>
              <a:rPr lang="el-GR" sz="2400" dirty="0">
                <a:latin typeface="Times New Roman" panose="02020603050405020304" pitchFamily="18" charset="0"/>
                <a:cs typeface="Times New Roman" panose="02020603050405020304" pitchFamily="18" charset="0"/>
              </a:rPr>
            </a:br>
            <a:r>
              <a:rPr lang="el-GR" sz="2600" dirty="0">
                <a:latin typeface="Times New Roman" panose="02020603050405020304" pitchFamily="18" charset="0"/>
                <a:cs typeface="Times New Roman" panose="02020603050405020304" pitchFamily="18" charset="0"/>
              </a:rPr>
              <a:t>8: </a:t>
            </a:r>
            <a:r>
              <a:rPr lang="el-GR" sz="2400" dirty="0">
                <a:latin typeface="Times New Roman" panose="02020603050405020304" pitchFamily="18" charset="0"/>
                <a:cs typeface="Times New Roman" panose="02020603050405020304" pitchFamily="18" charset="0"/>
              </a:rPr>
              <a:t>Αναπήδηση στο δεξί με άρση του αριστερού μπροστά λυγισμένου. Το μέτωπο είναι στραμμένο αριστερά στα βήματα 4 και 5, δεξιά στα βήματα 6 και 7, ενώ προς το κέντρο κατά τη διάρκεια εκτέλεσης των υπόλοιπων βημάτων</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228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0A1502-D3E1-4796-ABE5-CB8CB75F0CF6}"/>
              </a:ext>
            </a:extLst>
          </p:cNvPr>
          <p:cNvSpPr>
            <a:spLocks noGrp="1"/>
          </p:cNvSpPr>
          <p:nvPr>
            <p:ph type="title"/>
          </p:nvPr>
        </p:nvSpPr>
        <p:spPr>
          <a:xfrm>
            <a:off x="0" y="0"/>
            <a:ext cx="12192000" cy="189484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l-G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ΑΝΑΛΥΣΗ ΒΗΜΑΤΩΝ </a:t>
            </a:r>
          </a:p>
        </p:txBody>
      </p:sp>
      <p:pic>
        <p:nvPicPr>
          <p:cNvPr id="3" name="Εικόνα 2">
            <a:extLst>
              <a:ext uri="{FF2B5EF4-FFF2-40B4-BE49-F238E27FC236}">
                <a16:creationId xmlns:a16="http://schemas.microsoft.com/office/drawing/2014/main" xmlns="" id="{9BFFD38D-1B3E-425F-BB21-427D073DA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926" y="1894840"/>
            <a:ext cx="6456788" cy="4836160"/>
          </a:xfrm>
          <a:prstGeom prst="rect">
            <a:avLst/>
          </a:prstGeom>
        </p:spPr>
      </p:pic>
    </p:spTree>
    <p:extLst>
      <p:ext uri="{BB962C8B-B14F-4D97-AF65-F5344CB8AC3E}">
        <p14:creationId xmlns:p14="http://schemas.microsoft.com/office/powerpoint/2010/main" val="218777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5C2392B-9697-4FA8-AC38-C8240BFF9B65}"/>
              </a:ext>
            </a:extLst>
          </p:cNvPr>
          <p:cNvSpPr>
            <a:spLocks noGrp="1"/>
          </p:cNvSpPr>
          <p:nvPr>
            <p:ph type="title"/>
          </p:nvPr>
        </p:nvSpPr>
        <p:spPr>
          <a:xfrm>
            <a:off x="0" y="1"/>
            <a:ext cx="12192000" cy="1792935"/>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l-GR"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Χασαπικο</a:t>
            </a:r>
            <a:r>
              <a:rPr lang="el-G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Θέση περιεχομένου 2">
            <a:extLst>
              <a:ext uri="{FF2B5EF4-FFF2-40B4-BE49-F238E27FC236}">
                <a16:creationId xmlns:a16="http://schemas.microsoft.com/office/drawing/2014/main" xmlns="" id="{B1AA2C2D-905F-4355-8447-E8880E7B1BC9}"/>
              </a:ext>
            </a:extLst>
          </p:cNvPr>
          <p:cNvSpPr>
            <a:spLocks noGrp="1"/>
          </p:cNvSpPr>
          <p:nvPr>
            <p:ph idx="1"/>
          </p:nvPr>
        </p:nvSpPr>
        <p:spPr>
          <a:xfrm>
            <a:off x="0" y="1792936"/>
            <a:ext cx="12192000" cy="5065064"/>
          </a:xfrm>
        </p:spPr>
        <p:style>
          <a:lnRef idx="2">
            <a:schemeClr val="accent5"/>
          </a:lnRef>
          <a:fillRef idx="1">
            <a:schemeClr val="lt1"/>
          </a:fillRef>
          <a:effectRef idx="0">
            <a:schemeClr val="accent5"/>
          </a:effectRef>
          <a:fontRef idx="minor">
            <a:schemeClr val="dk1"/>
          </a:fontRef>
        </p:style>
        <p:txBody>
          <a:bodyPr>
            <a:normAutofit/>
          </a:bodyPr>
          <a:lstStyle/>
          <a:p>
            <a:endParaRPr lang="el-GR"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Το Χασάπικο ή Χασάπικος είναι </a:t>
            </a:r>
            <a:r>
              <a:rPr lang="el-GR" sz="2000" dirty="0">
                <a:latin typeface="Times New Roman" panose="02020603050405020304" pitchFamily="18" charset="0"/>
                <a:cs typeface="Times New Roman" panose="02020603050405020304" pitchFamily="18" charset="0"/>
                <a:hlinkClick r:id="rId2" tooltip="Χορός">
                  <a:extLst>
                    <a:ext uri="{A12FA001-AC4F-418D-AE19-62706E023703}">
                      <ahyp:hlinkClr xmlns:ahyp="http://schemas.microsoft.com/office/drawing/2018/hyperlinkcolor" xmlns="" val="tx"/>
                    </a:ext>
                  </a:extLst>
                </a:hlinkClick>
              </a:rPr>
              <a:t>χορός</a:t>
            </a:r>
            <a:r>
              <a:rPr lang="el-GR" sz="2000" dirty="0">
                <a:latin typeface="Times New Roman" panose="02020603050405020304" pitchFamily="18" charset="0"/>
                <a:cs typeface="Times New Roman" panose="02020603050405020304" pitchFamily="18" charset="0"/>
              </a:rPr>
              <a:t> και τύπος τραγουδιών των Ελλήνων από τη </a:t>
            </a:r>
            <a:r>
              <a:rPr lang="el-GR" sz="2000" dirty="0">
                <a:latin typeface="Times New Roman" panose="02020603050405020304" pitchFamily="18" charset="0"/>
                <a:cs typeface="Times New Roman" panose="02020603050405020304" pitchFamily="18" charset="0"/>
                <a:hlinkClick r:id="rId3" tooltip="Μικρά Ασία">
                  <a:extLst>
                    <a:ext uri="{A12FA001-AC4F-418D-AE19-62706E023703}">
                      <ahyp:hlinkClr xmlns:ahyp="http://schemas.microsoft.com/office/drawing/2018/hyperlinkcolor" xmlns="" val="tx"/>
                    </a:ext>
                  </a:extLst>
                </a:hlinkClick>
              </a:rPr>
              <a:t>Μικρά Ασία</a:t>
            </a:r>
            <a:r>
              <a:rPr lang="el-GR" sz="2000" dirty="0">
                <a:latin typeface="Times New Roman" panose="02020603050405020304" pitchFamily="18" charset="0"/>
                <a:cs typeface="Times New Roman" panose="02020603050405020304" pitchFamily="18" charset="0"/>
              </a:rPr>
              <a:t>, τη </a:t>
            </a:r>
            <a:r>
              <a:rPr lang="el-GR" sz="2000" dirty="0">
                <a:latin typeface="Times New Roman" panose="02020603050405020304" pitchFamily="18" charset="0"/>
                <a:cs typeface="Times New Roman" panose="02020603050405020304" pitchFamily="18" charset="0"/>
                <a:hlinkClick r:id="rId4" tooltip="Μακεδονία">
                  <a:extLst>
                    <a:ext uri="{A12FA001-AC4F-418D-AE19-62706E023703}">
                      <ahyp:hlinkClr xmlns:ahyp="http://schemas.microsoft.com/office/drawing/2018/hyperlinkcolor" xmlns="" val="tx"/>
                    </a:ext>
                  </a:extLst>
                </a:hlinkClick>
              </a:rPr>
              <a:t>Μακεδονία</a:t>
            </a:r>
            <a:r>
              <a:rPr lang="el-GR" sz="2000" dirty="0">
                <a:latin typeface="Times New Roman" panose="02020603050405020304" pitchFamily="18" charset="0"/>
                <a:cs typeface="Times New Roman" panose="02020603050405020304" pitchFamily="18" charset="0"/>
              </a:rPr>
              <a:t> και την </a:t>
            </a:r>
            <a:r>
              <a:rPr lang="el-GR" sz="2000" dirty="0">
                <a:latin typeface="Times New Roman" panose="02020603050405020304" pitchFamily="18" charset="0"/>
                <a:cs typeface="Times New Roman" panose="02020603050405020304" pitchFamily="18" charset="0"/>
                <a:hlinkClick r:id="rId5" tooltip="Κωνσταντινούπολη">
                  <a:extLst>
                    <a:ext uri="{A12FA001-AC4F-418D-AE19-62706E023703}">
                      <ahyp:hlinkClr xmlns:ahyp="http://schemas.microsoft.com/office/drawing/2018/hyperlinkcolor" xmlns="" val="tx"/>
                    </a:ext>
                  </a:extLst>
                </a:hlinkClick>
              </a:rPr>
              <a:t>Κωνσταντινούπολη</a:t>
            </a:r>
            <a:r>
              <a:rPr lang="el-GR" sz="2000" dirty="0">
                <a:latin typeface="Times New Roman" panose="02020603050405020304" pitchFamily="18" charset="0"/>
                <a:cs typeface="Times New Roman" panose="02020603050405020304" pitchFamily="18" charset="0"/>
              </a:rPr>
              <a:t>. </a:t>
            </a:r>
          </a:p>
          <a:p>
            <a:r>
              <a:rPr lang="el-GR" sz="2000" dirty="0">
                <a:latin typeface="Times New Roman" panose="02020603050405020304" pitchFamily="18" charset="0"/>
                <a:cs typeface="Times New Roman" panose="02020603050405020304" pitchFamily="18" charset="0"/>
              </a:rPr>
              <a:t>Οι ρίζες του ανάγονται στη </a:t>
            </a:r>
            <a:r>
              <a:rPr lang="el-GR" sz="2000" dirty="0">
                <a:latin typeface="Times New Roman" panose="02020603050405020304" pitchFamily="18" charset="0"/>
                <a:cs typeface="Times New Roman" panose="02020603050405020304" pitchFamily="18" charset="0"/>
                <a:hlinkClick r:id="rId6" tooltip="Βυζαντινή αυτοκρατορία">
                  <a:extLst>
                    <a:ext uri="{A12FA001-AC4F-418D-AE19-62706E023703}">
                      <ahyp:hlinkClr xmlns:ahyp="http://schemas.microsoft.com/office/drawing/2018/hyperlinkcolor" xmlns="" val="tx"/>
                    </a:ext>
                  </a:extLst>
                </a:hlinkClick>
              </a:rPr>
              <a:t>βυζαντινή περίοδο</a:t>
            </a:r>
            <a:r>
              <a:rPr lang="el-GR" sz="2000" dirty="0">
                <a:latin typeface="Times New Roman" panose="02020603050405020304" pitchFamily="18" charset="0"/>
                <a:cs typeface="Times New Roman" panose="02020603050405020304" pitchFamily="18" charset="0"/>
              </a:rPr>
              <a:t>, όταν αποτελούσε χορευτική μίμηση μάχης με σπαθιά από τη συντεχνία των </a:t>
            </a:r>
            <a:r>
              <a:rPr lang="el-GR" sz="2000" dirty="0">
                <a:latin typeface="Times New Roman" panose="02020603050405020304" pitchFamily="18" charset="0"/>
                <a:cs typeface="Times New Roman" panose="02020603050405020304" pitchFamily="18" charset="0"/>
                <a:hlinkClick r:id="rId7" tooltip="Έλληνες">
                  <a:extLst>
                    <a:ext uri="{A12FA001-AC4F-418D-AE19-62706E023703}">
                      <ahyp:hlinkClr xmlns:ahyp="http://schemas.microsoft.com/office/drawing/2018/hyperlinkcolor" xmlns="" val="tx"/>
                    </a:ext>
                  </a:extLst>
                </a:hlinkClick>
              </a:rPr>
              <a:t>Ελλήνων</a:t>
            </a:r>
            <a:r>
              <a:rPr lang="el-GR" sz="2000" dirty="0">
                <a:latin typeface="Times New Roman" panose="02020603050405020304" pitchFamily="18" charset="0"/>
                <a:cs typeface="Times New Roman" panose="02020603050405020304" pitchFamily="18" charset="0"/>
              </a:rPr>
              <a:t> κρεοπωλών στη </a:t>
            </a:r>
            <a:r>
              <a:rPr lang="el-GR" sz="2000" dirty="0">
                <a:latin typeface="Times New Roman" panose="02020603050405020304" pitchFamily="18" charset="0"/>
                <a:cs typeface="Times New Roman" panose="02020603050405020304" pitchFamily="18" charset="0"/>
                <a:hlinkClick r:id="rId4" tooltip="Μακεδονία">
                  <a:extLst>
                    <a:ext uri="{A12FA001-AC4F-418D-AE19-62706E023703}">
                      <ahyp:hlinkClr xmlns:ahyp="http://schemas.microsoft.com/office/drawing/2018/hyperlinkcolor" xmlns="" val="tx"/>
                    </a:ext>
                  </a:extLst>
                </a:hlinkClick>
              </a:rPr>
              <a:t>Μακεδονία</a:t>
            </a:r>
            <a:r>
              <a:rPr lang="el-GR" sz="2000" dirty="0">
                <a:latin typeface="Times New Roman" panose="02020603050405020304" pitchFamily="18" charset="0"/>
                <a:cs typeface="Times New Roman" panose="02020603050405020304" pitchFamily="18" charset="0"/>
              </a:rPr>
              <a:t> και την </a:t>
            </a:r>
            <a:r>
              <a:rPr lang="el-GR" sz="2000" dirty="0">
                <a:latin typeface="Times New Roman" panose="02020603050405020304" pitchFamily="18" charset="0"/>
                <a:cs typeface="Times New Roman" panose="02020603050405020304" pitchFamily="18" charset="0"/>
                <a:hlinkClick r:id="rId5" tooltip="Κωνσταντινούπολη">
                  <a:extLst>
                    <a:ext uri="{A12FA001-AC4F-418D-AE19-62706E023703}">
                      <ahyp:hlinkClr xmlns:ahyp="http://schemas.microsoft.com/office/drawing/2018/hyperlinkcolor" xmlns="" val="tx"/>
                    </a:ext>
                  </a:extLst>
                </a:hlinkClick>
              </a:rPr>
              <a:t>Κωνσταντινούπολη</a:t>
            </a:r>
            <a:r>
              <a:rPr lang="el-GR" sz="2000" dirty="0">
                <a:latin typeface="Times New Roman" panose="02020603050405020304" pitchFamily="18" charset="0"/>
                <a:cs typeface="Times New Roman" panose="02020603050405020304" pitchFamily="18" charset="0"/>
              </a:rPr>
              <a:t>. Η πρώτη σειρά κρατούσε μαχαίρια, ραβδιά και μαστίγια ενώ η δεύτερη δεν είχε όπλα. Η ονομασία έρχεται από την </a:t>
            </a:r>
            <a:r>
              <a:rPr lang="el-GR" sz="2000" dirty="0">
                <a:latin typeface="Times New Roman" panose="02020603050405020304" pitchFamily="18" charset="0"/>
                <a:cs typeface="Times New Roman" panose="02020603050405020304" pitchFamily="18" charset="0"/>
                <a:hlinkClick r:id="rId8" tooltip="Τούρκικα">
                  <a:extLst>
                    <a:ext uri="{A12FA001-AC4F-418D-AE19-62706E023703}">
                      <ahyp:hlinkClr xmlns:ahyp="http://schemas.microsoft.com/office/drawing/2018/hyperlinkcolor" xmlns="" val="tx"/>
                    </a:ext>
                  </a:extLst>
                </a:hlinkClick>
              </a:rPr>
              <a:t>τουρκικής προέλευσης</a:t>
            </a:r>
            <a:r>
              <a:rPr lang="el-GR" sz="2000" dirty="0">
                <a:latin typeface="Times New Roman" panose="02020603050405020304" pitchFamily="18" charset="0"/>
                <a:cs typeface="Times New Roman" panose="02020603050405020304" pitchFamily="18" charset="0"/>
              </a:rPr>
              <a:t> λέξη </a:t>
            </a:r>
            <a:r>
              <a:rPr lang="el-GR" sz="2000" dirty="0" err="1">
                <a:latin typeface="Times New Roman" panose="02020603050405020304" pitchFamily="18" charset="0"/>
                <a:cs typeface="Times New Roman" panose="02020603050405020304" pitchFamily="18" charset="0"/>
              </a:rPr>
              <a:t>kasap</a:t>
            </a:r>
            <a:r>
              <a:rPr lang="el-GR" sz="2000" dirty="0">
                <a:latin typeface="Times New Roman" panose="02020603050405020304" pitchFamily="18" charset="0"/>
                <a:cs typeface="Times New Roman" panose="02020603050405020304" pitchFamily="18" charset="0"/>
              </a:rPr>
              <a:t>, που σημαίνει κρεοπώλης, η αντίστοιχη </a:t>
            </a:r>
            <a:r>
              <a:rPr lang="el-GR" sz="2000" dirty="0">
                <a:latin typeface="Times New Roman" panose="02020603050405020304" pitchFamily="18" charset="0"/>
                <a:cs typeface="Times New Roman" panose="02020603050405020304" pitchFamily="18" charset="0"/>
                <a:hlinkClick r:id="rId9" tooltip="Ελληνική γλώσσα">
                  <a:extLst>
                    <a:ext uri="{A12FA001-AC4F-418D-AE19-62706E023703}">
                      <ahyp:hlinkClr xmlns:ahyp="http://schemas.microsoft.com/office/drawing/2018/hyperlinkcolor" xmlns="" val="tx"/>
                    </a:ext>
                  </a:extLst>
                </a:hlinkClick>
              </a:rPr>
              <a:t>ελληνική</a:t>
            </a:r>
            <a:r>
              <a:rPr lang="el-GR" sz="2000" dirty="0">
                <a:latin typeface="Times New Roman" panose="02020603050405020304" pitchFamily="18" charset="0"/>
                <a:cs typeface="Times New Roman" panose="02020603050405020304" pitchFamily="18" charset="0"/>
              </a:rPr>
              <a:t> ονομασία του χορού, τη βυζαντινή περίοδο, ήταν </a:t>
            </a:r>
            <a:r>
              <a:rPr lang="el-GR" sz="2000" dirty="0" err="1">
                <a:latin typeface="Times New Roman" panose="02020603050405020304" pitchFamily="18" charset="0"/>
                <a:cs typeface="Times New Roman" panose="02020603050405020304" pitchFamily="18" charset="0"/>
              </a:rPr>
              <a:t>μακελάρικος</a:t>
            </a:r>
            <a:r>
              <a:rPr lang="el-GR" sz="2000" dirty="0">
                <a:latin typeface="Times New Roman" panose="02020603050405020304" pitchFamily="18" charset="0"/>
                <a:cs typeface="Times New Roman" panose="02020603050405020304" pitchFamily="18" charset="0"/>
              </a:rPr>
              <a:t> (&lt; </a:t>
            </a:r>
            <a:r>
              <a:rPr lang="el-GR" sz="2000" dirty="0">
                <a:latin typeface="Times New Roman" panose="02020603050405020304" pitchFamily="18" charset="0"/>
                <a:cs typeface="Times New Roman" panose="02020603050405020304" pitchFamily="18" charset="0"/>
                <a:hlinkClick r:id="rId10" tooltip="wikt:μακελάρης">
                  <a:extLst>
                    <a:ext uri="{A12FA001-AC4F-418D-AE19-62706E023703}">
                      <ahyp:hlinkClr xmlns:ahyp="http://schemas.microsoft.com/office/drawing/2018/hyperlinkcolor" xmlns="" val="tx"/>
                    </a:ext>
                  </a:extLst>
                </a:hlinkClick>
              </a:rPr>
              <a:t>μακελάρης</a:t>
            </a:r>
            <a:r>
              <a:rPr lang="el-GR" sz="2000" dirty="0">
                <a:latin typeface="Times New Roman" panose="02020603050405020304" pitchFamily="18" charset="0"/>
                <a:cs typeface="Times New Roman" panose="02020603050405020304" pitchFamily="18" charset="0"/>
              </a:rPr>
              <a:t>). Ο όρος χρησιμοποιήθηκε για να δείξει μόνο τη γρήγορη εκδοχή του χασάπικου, γνωστή επίσης και ως </a:t>
            </a:r>
            <a:r>
              <a:rPr lang="el-GR" sz="2000" dirty="0" err="1">
                <a:latin typeface="Times New Roman" panose="02020603050405020304" pitchFamily="18" charset="0"/>
                <a:cs typeface="Times New Roman" panose="02020603050405020304" pitchFamily="18" charset="0"/>
                <a:hlinkClick r:id="rId11" tooltip="Χασαποσέρβικο (δεν έχει γραφτεί ακόμα)">
                  <a:extLst>
                    <a:ext uri="{A12FA001-AC4F-418D-AE19-62706E023703}">
                      <ahyp:hlinkClr xmlns:ahyp="http://schemas.microsoft.com/office/drawing/2018/hyperlinkcolor" xmlns="" val="tx"/>
                    </a:ext>
                  </a:extLst>
                </a:hlinkClick>
              </a:rPr>
              <a:t>χασαποσέρβικο</a:t>
            </a:r>
            <a:r>
              <a:rPr lang="el-G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14465578"/>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6B66B56-6705-4314-827B-0BD588556449}"/>
              </a:ext>
            </a:extLst>
          </p:cNvPr>
          <p:cNvSpPr>
            <a:spLocks noGrp="1"/>
          </p:cNvSpPr>
          <p:nvPr>
            <p:ph idx="1"/>
          </p:nvPr>
        </p:nvSpPr>
        <p:spPr>
          <a:xfrm>
            <a:off x="0" y="0"/>
            <a:ext cx="12192000" cy="6858000"/>
          </a:xfrm>
        </p:spPr>
        <p:style>
          <a:lnRef idx="2">
            <a:schemeClr val="accent5"/>
          </a:lnRef>
          <a:fillRef idx="1">
            <a:schemeClr val="lt1"/>
          </a:fillRef>
          <a:effectRef idx="0">
            <a:schemeClr val="accent5"/>
          </a:effectRef>
          <a:fontRef idx="minor">
            <a:schemeClr val="dk1"/>
          </a:fontRef>
        </p:style>
        <p:txBody>
          <a:bodyPr/>
          <a:lstStyle/>
          <a:p>
            <a:endParaRPr lang="el-GR" sz="24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Μορφές του χορού αυτού ήταν γνωστές από παλαιότερα χρόνια σε αρκετά μέρη του ελληνικού ή ελληνόφωνου χριστιανικού χώρου, περισσότερο όμως στην Κωνσταντινούπολη και την ευρύτερη περιοχή της. Αντρικός χορός, τώρα χορεύεται σε ευθεία γραμμή κυρίως από άνδρες (σπάνια από γυναίκες). Παλιότερα, για να χορέψει κάποιος χασάπικο, έπρεπε να φοράει τραγιάσκα με σηκωμένο γείσο, κάνοντας το ίδιο βήμα σαν να είναι όλοι ένα σώμα. </a:t>
            </a:r>
          </a:p>
          <a:p>
            <a:r>
              <a:rPr lang="el-GR" sz="2000" dirty="0">
                <a:latin typeface="Times New Roman" panose="02020603050405020304" pitchFamily="18" charset="0"/>
                <a:cs typeface="Times New Roman" panose="02020603050405020304" pitchFamily="18" charset="0"/>
              </a:rPr>
              <a:t>Τα βήματα και η περιγραφή έμοιαζαν και μοιάζουν με την παράθεση τελετουργικών κινήσεων σε μια προσπάθεια σύνδεσης του χορού με την αρχαιότητα, με τον τρόπο στάσης και τακτικής κίνησης, στο στρατό του </a:t>
            </a:r>
            <a:r>
              <a:rPr lang="el-GR" sz="2000" dirty="0">
                <a:latin typeface="Times New Roman" panose="02020603050405020304" pitchFamily="18" charset="0"/>
                <a:cs typeface="Times New Roman" panose="02020603050405020304" pitchFamily="18" charset="0"/>
                <a:hlinkClick r:id="rId2" tooltip="Αλέξανδρος ο Μέγας">
                  <a:extLst>
                    <a:ext uri="{A12FA001-AC4F-418D-AE19-62706E023703}">
                      <ahyp:hlinkClr xmlns:ahyp="http://schemas.microsoft.com/office/drawing/2018/hyperlinkcolor" xmlns="" val="tx"/>
                    </a:ext>
                  </a:extLst>
                </a:hlinkClick>
              </a:rPr>
              <a:t>Μεγάλου Αλεξάνδρου</a:t>
            </a:r>
            <a:r>
              <a:rPr lang="el-GR" sz="2000" dirty="0">
                <a:latin typeface="Times New Roman" panose="02020603050405020304" pitchFamily="18" charset="0"/>
                <a:cs typeface="Times New Roman" panose="02020603050405020304" pitchFamily="18" charset="0"/>
              </a:rPr>
              <a:t> ή την αναπαράσταση των στάσεων των πολεμιστών του. Επί </a:t>
            </a:r>
            <a:r>
              <a:rPr lang="el-GR" sz="2000" dirty="0">
                <a:latin typeface="Times New Roman" panose="02020603050405020304" pitchFamily="18" charset="0"/>
                <a:cs typeface="Times New Roman" panose="02020603050405020304" pitchFamily="18" charset="0"/>
                <a:hlinkClick r:id="rId3" tooltip="Τουρκοκρατία">
                  <a:extLst>
                    <a:ext uri="{A12FA001-AC4F-418D-AE19-62706E023703}">
                      <ahyp:hlinkClr xmlns:ahyp="http://schemas.microsoft.com/office/drawing/2018/hyperlinkcolor" xmlns="" val="tx"/>
                    </a:ext>
                  </a:extLst>
                </a:hlinkClick>
              </a:rPr>
              <a:t>τουρκοκρατίας</a:t>
            </a:r>
            <a:r>
              <a:rPr lang="el-GR" sz="2000" dirty="0">
                <a:latin typeface="Times New Roman" panose="02020603050405020304" pitchFamily="18" charset="0"/>
                <a:cs typeface="Times New Roman" panose="02020603050405020304" pitchFamily="18" charset="0"/>
              </a:rPr>
              <a:t>, χόρευαν το συγκεκριμένο </a:t>
            </a:r>
            <a:r>
              <a:rPr lang="el-GR" sz="2000" dirty="0">
                <a:latin typeface="Times New Roman" panose="02020603050405020304" pitchFamily="18" charset="0"/>
                <a:cs typeface="Times New Roman" panose="02020603050405020304" pitchFamily="18" charset="0"/>
                <a:hlinkClick r:id="rId4" tooltip="Ελλάδα">
                  <a:extLst>
                    <a:ext uri="{A12FA001-AC4F-418D-AE19-62706E023703}">
                      <ahyp:hlinkClr xmlns:ahyp="http://schemas.microsoft.com/office/drawing/2018/hyperlinkcolor" xmlns="" val="tx"/>
                    </a:ext>
                  </a:extLst>
                </a:hlinkClick>
              </a:rPr>
              <a:t>ελληνικό</a:t>
            </a:r>
            <a:r>
              <a:rPr lang="el-GR" sz="2000" dirty="0">
                <a:latin typeface="Times New Roman" panose="02020603050405020304" pitchFamily="18" charset="0"/>
                <a:cs typeface="Times New Roman" panose="02020603050405020304" pitchFamily="18" charset="0"/>
              </a:rPr>
              <a:t> χορό εκτός από τους </a:t>
            </a:r>
            <a:r>
              <a:rPr lang="el-GR" sz="2000" dirty="0">
                <a:latin typeface="Times New Roman" panose="02020603050405020304" pitchFamily="18" charset="0"/>
                <a:cs typeface="Times New Roman" panose="02020603050405020304" pitchFamily="18" charset="0"/>
                <a:hlinkClick r:id="rId5" tooltip="Μακελάρηδες (δεν έχει γραφτεί ακόμα)">
                  <a:extLst>
                    <a:ext uri="{A12FA001-AC4F-418D-AE19-62706E023703}">
                      <ahyp:hlinkClr xmlns:ahyp="http://schemas.microsoft.com/office/drawing/2018/hyperlinkcolor" xmlns="" val="tx"/>
                    </a:ext>
                  </a:extLst>
                </a:hlinkClick>
              </a:rPr>
              <a:t>μακελάρηδες</a:t>
            </a:r>
            <a:r>
              <a:rPr lang="el-GR" sz="2000" dirty="0">
                <a:latin typeface="Times New Roman" panose="02020603050405020304" pitchFamily="18" charset="0"/>
                <a:cs typeface="Times New Roman" panose="02020603050405020304" pitchFamily="18" charset="0"/>
              </a:rPr>
              <a:t> και οι </a:t>
            </a:r>
            <a:r>
              <a:rPr lang="el-GR" sz="2000" dirty="0">
                <a:latin typeface="Times New Roman" panose="02020603050405020304" pitchFamily="18" charset="0"/>
                <a:cs typeface="Times New Roman" panose="02020603050405020304" pitchFamily="18" charset="0"/>
                <a:hlinkClick r:id="rId6" tooltip="Γενίτσαροι">
                  <a:extLst>
                    <a:ext uri="{A12FA001-AC4F-418D-AE19-62706E023703}">
                      <ahyp:hlinkClr xmlns:ahyp="http://schemas.microsoft.com/office/drawing/2018/hyperlinkcolor" xmlns="" val="tx"/>
                    </a:ext>
                  </a:extLst>
                </a:hlinkClick>
              </a:rPr>
              <a:t>γενίτσαροι</a:t>
            </a:r>
            <a:r>
              <a:rPr lang="el-GR" sz="2000" dirty="0">
                <a:latin typeface="Times New Roman" panose="02020603050405020304" pitchFamily="18" charset="0"/>
                <a:cs typeface="Times New Roman" panose="02020603050405020304" pitchFamily="18" charset="0"/>
              </a:rPr>
              <a:t> και οι </a:t>
            </a:r>
            <a:r>
              <a:rPr lang="el-GR" sz="2000" dirty="0" err="1">
                <a:latin typeface="Times New Roman" panose="02020603050405020304" pitchFamily="18" charset="0"/>
                <a:cs typeface="Times New Roman" panose="02020603050405020304" pitchFamily="18" charset="0"/>
                <a:hlinkClick r:id="rId7" tooltip="Αρναούτες">
                  <a:extLst>
                    <a:ext uri="{A12FA001-AC4F-418D-AE19-62706E023703}">
                      <ahyp:hlinkClr xmlns:ahyp="http://schemas.microsoft.com/office/drawing/2018/hyperlinkcolor" xmlns="" val="tx"/>
                    </a:ext>
                  </a:extLst>
                </a:hlinkClick>
              </a:rPr>
              <a:t>αρναούτηδες</a:t>
            </a:r>
            <a:r>
              <a:rPr lang="el-GR" sz="2000" dirty="0">
                <a:latin typeface="Times New Roman" panose="02020603050405020304" pitchFamily="18" charset="0"/>
                <a:cs typeface="Times New Roman" panose="02020603050405020304" pitchFamily="18" charset="0"/>
              </a:rPr>
              <a:t>, γι' αυτό λεγόταν και </a:t>
            </a:r>
            <a:r>
              <a:rPr lang="el-GR" sz="2000" b="1" dirty="0" err="1">
                <a:latin typeface="Times New Roman" panose="02020603050405020304" pitchFamily="18" charset="0"/>
                <a:cs typeface="Times New Roman" panose="02020603050405020304" pitchFamily="18" charset="0"/>
              </a:rPr>
              <a:t>αρναούτικο</a:t>
            </a:r>
            <a:r>
              <a:rPr lang="el-GR" sz="2000" dirty="0">
                <a:latin typeface="Times New Roman" panose="02020603050405020304" pitchFamily="18" charset="0"/>
                <a:cs typeface="Times New Roman" panose="02020603050405020304" pitchFamily="18" charset="0"/>
              </a:rPr>
              <a:t>,</a:t>
            </a:r>
            <a:r>
              <a:rPr lang="el-GR" sz="2000" baseline="30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Η κυρία Ελισάβετ </a:t>
            </a:r>
            <a:r>
              <a:rPr lang="el-GR" sz="2000" dirty="0" err="1">
                <a:latin typeface="Times New Roman" panose="02020603050405020304" pitchFamily="18" charset="0"/>
                <a:cs typeface="Times New Roman" panose="02020603050405020304" pitchFamily="18" charset="0"/>
              </a:rPr>
              <a:t>Λομάκα-Σενιέ</a:t>
            </a:r>
            <a:r>
              <a:rPr lang="el-GR" sz="2000" dirty="0">
                <a:latin typeface="Times New Roman" panose="02020603050405020304" pitchFamily="18" charset="0"/>
                <a:cs typeface="Times New Roman" panose="02020603050405020304" pitchFamily="18" charset="0"/>
              </a:rPr>
              <a:t> (μητέρα του Γάλλου ποιητή Αντρέ </a:t>
            </a:r>
            <a:r>
              <a:rPr lang="el-GR" sz="2000" dirty="0" err="1">
                <a:latin typeface="Times New Roman" panose="02020603050405020304" pitchFamily="18" charset="0"/>
                <a:cs typeface="Times New Roman" panose="02020603050405020304" pitchFamily="18" charset="0"/>
              </a:rPr>
              <a:t>Σενιέ</a:t>
            </a:r>
            <a:r>
              <a:rPr lang="el-GR" sz="2000" dirty="0">
                <a:latin typeface="Times New Roman" panose="02020603050405020304" pitchFamily="18" charset="0"/>
                <a:cs typeface="Times New Roman" panose="02020603050405020304" pitchFamily="18" charset="0"/>
              </a:rPr>
              <a:t>), τον θεωρούσε χορό αρχαίο (που συμβόλιζε την εκστρατεία του Μεγάλου Αλέξανδρου κατά του Δαρείου).</a:t>
            </a:r>
            <a:r>
              <a:rPr lang="el-GR" sz="2000" baseline="30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Αναφορά γίνεται στις επιστολές της Μαντάμ </a:t>
            </a:r>
            <a:r>
              <a:rPr lang="el-GR" sz="2000" dirty="0" err="1">
                <a:latin typeface="Times New Roman" panose="02020603050405020304" pitchFamily="18" charset="0"/>
                <a:cs typeface="Times New Roman" panose="02020603050405020304" pitchFamily="18" charset="0"/>
              </a:rPr>
              <a:t>Σενιέ</a:t>
            </a:r>
            <a:r>
              <a:rPr lang="el-GR" sz="2000" dirty="0">
                <a:latin typeface="Times New Roman" panose="02020603050405020304" pitchFamily="18" charset="0"/>
                <a:cs typeface="Times New Roman" panose="02020603050405020304" pitchFamily="18" charset="0"/>
              </a:rPr>
              <a:t> (Ελισάβετ </a:t>
            </a:r>
            <a:r>
              <a:rPr lang="el-GR" sz="2000" dirty="0" err="1">
                <a:latin typeface="Times New Roman" panose="02020603050405020304" pitchFamily="18" charset="0"/>
                <a:cs typeface="Times New Roman" panose="02020603050405020304" pitchFamily="18" charset="0"/>
              </a:rPr>
              <a:t>Σάντη-Λουμάκη</a:t>
            </a:r>
            <a:r>
              <a:rPr lang="el-GR" sz="2000" dirty="0">
                <a:latin typeface="Times New Roman" panose="02020603050405020304" pitchFamily="18" charset="0"/>
                <a:cs typeface="Times New Roman" panose="02020603050405020304" pitchFamily="18" charset="0"/>
              </a:rPr>
              <a:t>) στο δεύτερο μισό του 18ου αιώνα, η οποία αναφέρεται στο χορό ως </a:t>
            </a:r>
            <a:r>
              <a:rPr lang="el-GR" sz="2000" dirty="0" err="1">
                <a:latin typeface="Times New Roman" panose="02020603050405020304" pitchFamily="18" charset="0"/>
                <a:cs typeface="Times New Roman" panose="02020603050405020304" pitchFamily="18" charset="0"/>
              </a:rPr>
              <a:t>αρναούτικο</a:t>
            </a:r>
            <a:r>
              <a:rPr lang="el-GR" sz="2000" dirty="0">
                <a:latin typeface="Times New Roman" panose="02020603050405020304" pitchFamily="18" charset="0"/>
                <a:cs typeface="Times New Roman" panose="02020603050405020304" pitchFamily="18" charset="0"/>
              </a:rPr>
              <a:t> (συγκεκριμένα περιγράφεται ως χορός που χορευόταν στην Κωνσταντινούπολη κυρίως τις ημέρες του Πάσχα)</a:t>
            </a:r>
            <a:r>
              <a:rPr lang="el-GR" sz="2000" baseline="30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που τον χόρευαν οι Έλληνες χασάπηδες της Πόλης, οι μακελάρηδες του Βυζαντίου κατά τη διάρκεια της βυζαντινής περιόδου.</a:t>
            </a:r>
            <a:r>
              <a:rPr lang="el-GR" sz="2000" baseline="30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Υπάρχουν πολλά είδη «χασάπικου», που χωρίζονται σε 2 μεγάλες κατηγορίες: τους αργούς και τους γρήγορους. </a:t>
            </a:r>
          </a:p>
          <a:p>
            <a:r>
              <a:rPr lang="el-GR" sz="2000" dirty="0">
                <a:latin typeface="Times New Roman" panose="02020603050405020304" pitchFamily="18" charset="0"/>
                <a:cs typeface="Times New Roman" panose="02020603050405020304" pitchFamily="18" charset="0"/>
              </a:rPr>
              <a:t>Το χασάπικο αποτέλεσε βάση για το </a:t>
            </a:r>
            <a:r>
              <a:rPr lang="el-GR" sz="2000" dirty="0">
                <a:latin typeface="Times New Roman" panose="02020603050405020304" pitchFamily="18" charset="0"/>
                <a:cs typeface="Times New Roman" panose="02020603050405020304" pitchFamily="18" charset="0"/>
                <a:hlinkClick r:id="rId8" tooltip="Συρτάκι">
                  <a:extLst>
                    <a:ext uri="{A12FA001-AC4F-418D-AE19-62706E023703}">
                      <ahyp:hlinkClr xmlns:ahyp="http://schemas.microsoft.com/office/drawing/2018/hyperlinkcolor" xmlns="" val="tx"/>
                    </a:ext>
                  </a:extLst>
                </a:hlinkClick>
              </a:rPr>
              <a:t>συρτάκι</a:t>
            </a:r>
            <a:r>
              <a:rPr lang="el-GR" sz="2000" dirty="0">
                <a:latin typeface="Times New Roman" panose="02020603050405020304" pitchFamily="18" charset="0"/>
                <a:cs typeface="Times New Roman" panose="02020603050405020304" pitchFamily="18" charset="0"/>
              </a:rPr>
              <a:t> (δημοφιλές από την ταινία "</a:t>
            </a:r>
            <a:r>
              <a:rPr lang="el-GR" sz="2000" dirty="0">
                <a:latin typeface="Times New Roman" panose="02020603050405020304" pitchFamily="18" charset="0"/>
                <a:cs typeface="Times New Roman" panose="02020603050405020304" pitchFamily="18" charset="0"/>
                <a:hlinkClick r:id="rId9" tooltip="Αλέξης Ζορμπάς (ταινία)">
                  <a:extLst>
                    <a:ext uri="{A12FA001-AC4F-418D-AE19-62706E023703}">
                      <ahyp:hlinkClr xmlns:ahyp="http://schemas.microsoft.com/office/drawing/2018/hyperlinkcolor" xmlns="" val="tx"/>
                    </a:ext>
                  </a:extLst>
                </a:hlinkClick>
              </a:rPr>
              <a:t>Αλέξης Ζορμπάς</a:t>
            </a:r>
            <a:r>
              <a:rPr lang="el-GR" sz="2000" dirty="0">
                <a:latin typeface="Times New Roman" panose="02020603050405020304" pitchFamily="18" charset="0"/>
                <a:cs typeface="Times New Roman" panose="02020603050405020304" pitchFamily="18" charset="0"/>
              </a:rPr>
              <a:t>" κι έτσι στο εξωτερικό θεωρείται από τους πιο αντιπροσωπευτικούς ελληνικός χορός. </a:t>
            </a:r>
          </a:p>
          <a:p>
            <a:r>
              <a:rPr lang="el-GR" sz="2000" dirty="0">
                <a:latin typeface="Times New Roman" panose="02020603050405020304" pitchFamily="18" charset="0"/>
                <a:cs typeface="Times New Roman" panose="02020603050405020304" pitchFamily="18" charset="0"/>
              </a:rPr>
              <a:t>Σήμερα απαντάται σε 4 μορφές: χασάπικο, </a:t>
            </a:r>
            <a:r>
              <a:rPr lang="el-GR" sz="2000" dirty="0" err="1">
                <a:latin typeface="Times New Roman" panose="02020603050405020304" pitchFamily="18" charset="0"/>
                <a:cs typeface="Times New Roman" panose="02020603050405020304" pitchFamily="18" charset="0"/>
              </a:rPr>
              <a:t>χασαποσέρβικο</a:t>
            </a:r>
            <a:r>
              <a:rPr lang="el-GR" sz="2000" dirty="0">
                <a:latin typeface="Times New Roman" panose="02020603050405020304" pitchFamily="18" charset="0"/>
                <a:cs typeface="Times New Roman" panose="02020603050405020304" pitchFamily="18" charset="0"/>
              </a:rPr>
              <a:t>, χασάπικο βαρύ/αργό και "πολίτικο"/"</a:t>
            </a:r>
            <a:r>
              <a:rPr lang="el-GR" sz="2000" dirty="0" err="1">
                <a:latin typeface="Times New Roman" panose="02020603050405020304" pitchFamily="18" charset="0"/>
                <a:cs typeface="Times New Roman" panose="02020603050405020304" pitchFamily="18" charset="0"/>
              </a:rPr>
              <a:t>ταταυλιανό</a:t>
            </a:r>
            <a:r>
              <a:rPr lang="el-GR" sz="2000"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49275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37E1FA11-893B-433E-BE0E-F8B640941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32" y="595901"/>
            <a:ext cx="11350736" cy="5311739"/>
          </a:xfrm>
          <a:prstGeom prst="rect">
            <a:avLst/>
          </a:prstGeom>
        </p:spPr>
      </p:pic>
    </p:spTree>
    <p:extLst>
      <p:ext uri="{BB962C8B-B14F-4D97-AF65-F5344CB8AC3E}">
        <p14:creationId xmlns:p14="http://schemas.microsoft.com/office/powerpoint/2010/main" val="125714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365495-5CA2-4414-A938-29120CA1DD5B}"/>
              </a:ext>
            </a:extLst>
          </p:cNvPr>
          <p:cNvSpPr>
            <a:spLocks noGrp="1"/>
          </p:cNvSpPr>
          <p:nvPr>
            <p:ph type="title"/>
          </p:nvPr>
        </p:nvSpPr>
        <p:spPr>
          <a:xfrm>
            <a:off x="0" y="0"/>
            <a:ext cx="12192000" cy="1792936"/>
          </a:xfrm>
          <a:solidFill>
            <a:srgbClr val="C00000"/>
          </a:solidFill>
        </p:spPr>
        <p:txBody>
          <a:bodyPr>
            <a:normAutofit/>
          </a:bodyPr>
          <a:lstStyle/>
          <a:p>
            <a:pPr algn="ctr"/>
            <a:r>
              <a:rPr lang="el-G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ΠΕΡΙΕΧΟΜΕΝΑ</a:t>
            </a:r>
          </a:p>
        </p:txBody>
      </p:sp>
      <p:sp>
        <p:nvSpPr>
          <p:cNvPr id="3" name="Θέση περιεχομένου 2">
            <a:extLst>
              <a:ext uri="{FF2B5EF4-FFF2-40B4-BE49-F238E27FC236}">
                <a16:creationId xmlns:a16="http://schemas.microsoft.com/office/drawing/2014/main" xmlns="" id="{3DACB993-E9BE-46E9-9561-5E53E7F994DC}"/>
              </a:ext>
            </a:extLst>
          </p:cNvPr>
          <p:cNvSpPr>
            <a:spLocks noGrp="1"/>
          </p:cNvSpPr>
          <p:nvPr>
            <p:ph idx="1"/>
          </p:nvPr>
        </p:nvSpPr>
        <p:spPr>
          <a:xfrm>
            <a:off x="0" y="1792936"/>
            <a:ext cx="12192000" cy="5142120"/>
          </a:xfrm>
          <a:solidFill>
            <a:srgbClr val="C00000"/>
          </a:solidFill>
          <a:ln>
            <a:solidFill>
              <a:schemeClr val="tx1"/>
            </a:solidFill>
          </a:ln>
        </p:spPr>
        <p:txBody>
          <a:bodyPr>
            <a:normAutofit lnSpcReduction="10000"/>
          </a:bodyPr>
          <a:lstStyle/>
          <a:p>
            <a:pPr marL="457200" indent="-457200">
              <a:buAutoNum type="arabicPeriod"/>
            </a:pPr>
            <a:endPar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ctr">
              <a:buAutoNum type="arabicPeriod"/>
            </a:pP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ΤΣΑΜΙΚΟ</a:t>
            </a:r>
            <a:endPar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ΙΚΑΡΙΩΤΙΚΟ </a:t>
            </a:r>
          </a:p>
          <a:p>
            <a:pPr marL="0" indent="0" algn="ctr">
              <a:buNone/>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ΠΕΤΟΖΑΛΙ</a:t>
            </a:r>
          </a:p>
          <a:p>
            <a:pPr marL="0" indent="0" algn="ctr">
              <a:buNone/>
            </a:pP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ΧΑΣΑΠΙΚΟ </a:t>
            </a:r>
          </a:p>
          <a:p>
            <a:pPr marL="0" indent="0" algn="ctr">
              <a:buNone/>
            </a:pP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ΧΑΣΑΠΟΣΕΡΒΙΚΟ </a:t>
            </a:r>
          </a:p>
          <a:p>
            <a:pPr marL="0" indent="0" algn="ctr">
              <a:buNone/>
            </a:pP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ΒΙΒΛΙΟΓΡΑΦΙΑ </a:t>
            </a:r>
          </a:p>
          <a:p>
            <a:pPr marL="457200" indent="-457200">
              <a:buAutoNum type="arabicPeriod" startAt="5"/>
            </a:pPr>
            <a:endPar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AutoNum type="arabicPeriod" startAt="5"/>
            </a:pPr>
            <a:endPar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l-GR" dirty="0"/>
          </a:p>
        </p:txBody>
      </p:sp>
    </p:spTree>
    <p:extLst>
      <p:ext uri="{BB962C8B-B14F-4D97-AF65-F5344CB8AC3E}">
        <p14:creationId xmlns:p14="http://schemas.microsoft.com/office/powerpoint/2010/main" val="751701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0471E5-4BAC-4BF6-A551-3E34959B46D5}"/>
              </a:ext>
            </a:extLst>
          </p:cNvPr>
          <p:cNvSpPr>
            <a:spLocks noGrp="1"/>
          </p:cNvSpPr>
          <p:nvPr>
            <p:ph type="title"/>
          </p:nvPr>
        </p:nvSpPr>
        <p:spPr>
          <a:xfrm>
            <a:off x="0" y="0"/>
            <a:ext cx="12192000" cy="1792936"/>
          </a:xfrm>
        </p:spPr>
        <p:style>
          <a:lnRef idx="2">
            <a:schemeClr val="accent5"/>
          </a:lnRef>
          <a:fillRef idx="1">
            <a:schemeClr val="lt1"/>
          </a:fillRef>
          <a:effectRef idx="0">
            <a:schemeClr val="accent5"/>
          </a:effectRef>
          <a:fontRef idx="minor">
            <a:schemeClr val="dk1"/>
          </a:fontRef>
        </p:style>
        <p:txBody>
          <a:bodyPr>
            <a:normAutofit/>
          </a:bodyPr>
          <a:lstStyle/>
          <a:p>
            <a:pPr algn="ctr"/>
            <a:r>
              <a:rPr lang="el-GR" b="1" dirty="0"/>
              <a:t/>
            </a:r>
            <a:br>
              <a:rPr lang="el-GR" b="1" dirty="0"/>
            </a:br>
            <a:r>
              <a:rPr lang="el-GR"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Τα </a:t>
            </a:r>
            <a:r>
              <a:rPr lang="el-GR" sz="49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βασικΑ</a:t>
            </a:r>
            <a:r>
              <a:rPr lang="el-GR"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49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βΗματα</a:t>
            </a:r>
            <a:r>
              <a:rPr lang="el-GR"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του </a:t>
            </a:r>
            <a:r>
              <a:rPr lang="el-GR" sz="49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ΧασΑπικου</a:t>
            </a:r>
            <a:r>
              <a:rPr lang="el-GR"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DB6A12FF-F5D0-480D-9AF6-2FC9889DB02C}"/>
              </a:ext>
            </a:extLst>
          </p:cNvPr>
          <p:cNvSpPr>
            <a:spLocks noGrp="1"/>
          </p:cNvSpPr>
          <p:nvPr>
            <p:ph idx="1"/>
          </p:nvPr>
        </p:nvSpPr>
        <p:spPr>
          <a:xfrm>
            <a:off x="0" y="1792936"/>
            <a:ext cx="12192000" cy="5065064"/>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l-GR" b="1" dirty="0">
                <a:solidFill>
                  <a:schemeClr val="bg1"/>
                </a:solidFill>
                <a:latin typeface="Times New Roman" panose="02020603050405020304" pitchFamily="18" charset="0"/>
                <a:cs typeface="Times New Roman" panose="02020603050405020304" pitchFamily="18" charset="0"/>
              </a:rPr>
              <a:t>1. Εισαγωγή. </a:t>
            </a:r>
            <a:r>
              <a:rPr lang="el-GR" dirty="0">
                <a:solidFill>
                  <a:schemeClr val="bg1"/>
                </a:solidFill>
                <a:latin typeface="Times New Roman" panose="02020603050405020304" pitchFamily="18" charset="0"/>
                <a:cs typeface="Times New Roman" panose="02020603050405020304" pitchFamily="18" charset="0"/>
              </a:rPr>
              <a:t>(Περιγραφή)</a:t>
            </a:r>
            <a:br>
              <a:rPr lang="el-GR" dirty="0">
                <a:solidFill>
                  <a:schemeClr val="bg1"/>
                </a:solidFill>
                <a:latin typeface="Times New Roman" panose="02020603050405020304" pitchFamily="18" charset="0"/>
                <a:cs typeface="Times New Roman" panose="02020603050405020304" pitchFamily="18" charset="0"/>
              </a:rPr>
            </a:br>
            <a:r>
              <a:rPr lang="el-GR" dirty="0" err="1">
                <a:solidFill>
                  <a:schemeClr val="bg1"/>
                </a:solidFill>
                <a:latin typeface="Times New Roman" panose="02020603050405020304" pitchFamily="18" charset="0"/>
                <a:cs typeface="Times New Roman" panose="02020603050405020304" pitchFamily="18" charset="0"/>
              </a:rPr>
              <a:t>Πλάϊ</a:t>
            </a:r>
            <a:r>
              <a:rPr lang="el-GR" dirty="0">
                <a:solidFill>
                  <a:schemeClr val="bg1"/>
                </a:solidFill>
                <a:latin typeface="Times New Roman" panose="02020603050405020304" pitchFamily="18" charset="0"/>
                <a:cs typeface="Times New Roman" panose="02020603050405020304" pitchFamily="18" charset="0"/>
              </a:rPr>
              <a:t> το δεξί σε αργό (δύο χτύποι μουσικής), μαζί το αριστερό.</a:t>
            </a:r>
            <a:br>
              <a:rPr lang="el-GR" dirty="0">
                <a:solidFill>
                  <a:schemeClr val="bg1"/>
                </a:solidFill>
                <a:latin typeface="Times New Roman" panose="02020603050405020304" pitchFamily="18" charset="0"/>
                <a:cs typeface="Times New Roman" panose="02020603050405020304" pitchFamily="18" charset="0"/>
              </a:rPr>
            </a:br>
            <a:r>
              <a:rPr lang="el-GR" dirty="0">
                <a:solidFill>
                  <a:schemeClr val="bg1"/>
                </a:solidFill>
                <a:latin typeface="Times New Roman" panose="02020603050405020304" pitchFamily="18" charset="0"/>
                <a:cs typeface="Times New Roman" panose="02020603050405020304" pitchFamily="18" charset="0"/>
              </a:rPr>
              <a:t>Οι δύο πρώτες κινήσεις επαναλαμβάνονται προς τα αριστερά και ξανά προς τα δεξιά με έξι συνολικά αργές κινήσεις (</a:t>
            </a:r>
            <a:r>
              <a:rPr lang="el-GR" dirty="0" err="1">
                <a:solidFill>
                  <a:schemeClr val="bg1"/>
                </a:solidFill>
                <a:latin typeface="Times New Roman" panose="02020603050405020304" pitchFamily="18" charset="0"/>
                <a:cs typeface="Times New Roman" panose="02020603050405020304" pitchFamily="18" charset="0"/>
              </a:rPr>
              <a:t>πλάϊ</a:t>
            </a:r>
            <a:r>
              <a:rPr lang="el-GR" dirty="0">
                <a:solidFill>
                  <a:schemeClr val="bg1"/>
                </a:solidFill>
                <a:latin typeface="Times New Roman" panose="02020603050405020304" pitchFamily="18" charset="0"/>
                <a:cs typeface="Times New Roman" panose="02020603050405020304" pitchFamily="18" charset="0"/>
              </a:rPr>
              <a:t>-μαζί, </a:t>
            </a:r>
            <a:r>
              <a:rPr lang="el-GR" dirty="0" err="1">
                <a:solidFill>
                  <a:schemeClr val="bg1"/>
                </a:solidFill>
                <a:latin typeface="Times New Roman" panose="02020603050405020304" pitchFamily="18" charset="0"/>
                <a:cs typeface="Times New Roman" panose="02020603050405020304" pitchFamily="18" charset="0"/>
              </a:rPr>
              <a:t>πλάϊ</a:t>
            </a:r>
            <a:r>
              <a:rPr lang="el-GR" dirty="0">
                <a:solidFill>
                  <a:schemeClr val="bg1"/>
                </a:solidFill>
                <a:latin typeface="Times New Roman" panose="02020603050405020304" pitchFamily="18" charset="0"/>
                <a:cs typeface="Times New Roman" panose="02020603050405020304" pitchFamily="18" charset="0"/>
              </a:rPr>
              <a:t>-μαζί, </a:t>
            </a:r>
            <a:r>
              <a:rPr lang="el-GR" dirty="0" err="1">
                <a:solidFill>
                  <a:schemeClr val="bg1"/>
                </a:solidFill>
                <a:latin typeface="Times New Roman" panose="02020603050405020304" pitchFamily="18" charset="0"/>
                <a:cs typeface="Times New Roman" panose="02020603050405020304" pitchFamily="18" charset="0"/>
              </a:rPr>
              <a:t>πλάϊ</a:t>
            </a:r>
            <a:r>
              <a:rPr lang="el-GR" dirty="0">
                <a:solidFill>
                  <a:schemeClr val="bg1"/>
                </a:solidFill>
                <a:latin typeface="Times New Roman" panose="02020603050405020304" pitchFamily="18" charset="0"/>
                <a:cs typeface="Times New Roman" panose="02020603050405020304" pitchFamily="18" charset="0"/>
              </a:rPr>
              <a:t>-μαζί).</a:t>
            </a:r>
            <a:br>
              <a:rPr lang="el-GR" dirty="0">
                <a:solidFill>
                  <a:schemeClr val="bg1"/>
                </a:solidFill>
                <a:latin typeface="Times New Roman" panose="02020603050405020304" pitchFamily="18" charset="0"/>
                <a:cs typeface="Times New Roman" panose="02020603050405020304" pitchFamily="18" charset="0"/>
              </a:rPr>
            </a:br>
            <a:r>
              <a:rPr lang="el-GR" dirty="0">
                <a:solidFill>
                  <a:schemeClr val="bg1"/>
                </a:solidFill>
                <a:latin typeface="Times New Roman" panose="02020603050405020304" pitchFamily="18" charset="0"/>
                <a:cs typeface="Times New Roman" panose="02020603050405020304" pitchFamily="18" charset="0"/>
              </a:rPr>
              <a:t/>
            </a:r>
            <a:br>
              <a:rPr lang="el-GR" dirty="0">
                <a:solidFill>
                  <a:schemeClr val="bg1"/>
                </a:solidFill>
                <a:latin typeface="Times New Roman" panose="02020603050405020304" pitchFamily="18" charset="0"/>
                <a:cs typeface="Times New Roman" panose="02020603050405020304" pitchFamily="18" charset="0"/>
              </a:rPr>
            </a:br>
            <a:r>
              <a:rPr lang="el-GR" b="1" dirty="0">
                <a:solidFill>
                  <a:schemeClr val="bg1"/>
                </a:solidFill>
                <a:latin typeface="Times New Roman" panose="02020603050405020304" pitchFamily="18" charset="0"/>
                <a:cs typeface="Times New Roman" panose="02020603050405020304" pitchFamily="18" charset="0"/>
              </a:rPr>
              <a:t>2. Βασικό.</a:t>
            </a:r>
            <a:r>
              <a:rPr lang="el-GR" dirty="0">
                <a:solidFill>
                  <a:schemeClr val="bg1"/>
                </a:solidFill>
                <a:latin typeface="Times New Roman" panose="02020603050405020304" pitchFamily="18" charset="0"/>
                <a:cs typeface="Times New Roman" panose="02020603050405020304" pitchFamily="18" charset="0"/>
              </a:rPr>
              <a:t> (Περιγραφή)</a:t>
            </a:r>
            <a:br>
              <a:rPr lang="el-GR" dirty="0">
                <a:solidFill>
                  <a:schemeClr val="bg1"/>
                </a:solidFill>
                <a:latin typeface="Times New Roman" panose="02020603050405020304" pitchFamily="18" charset="0"/>
                <a:cs typeface="Times New Roman" panose="02020603050405020304" pitchFamily="18" charset="0"/>
              </a:rPr>
            </a:br>
            <a:r>
              <a:rPr lang="el-GR" dirty="0">
                <a:solidFill>
                  <a:schemeClr val="bg1"/>
                </a:solidFill>
                <a:latin typeface="Times New Roman" panose="02020603050405020304" pitchFamily="18" charset="0"/>
                <a:cs typeface="Times New Roman" panose="02020603050405020304" pitchFamily="18" charset="0"/>
              </a:rPr>
              <a:t>(1) Το αριστερό βήμα εμπρός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(2) χτύπημα της μύτης του δεξιού πίσω από την φτέρνα του αριστερού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(3) χαλαρή κλωτσιά του δεξιού (αργά), (4) βήμα του δεξιού πίσω από το αριστερό και ταυτόχρονη χαλαρή κλωτσιά του αριστερού (αργά), (5) πίσω βήμα του αριστερού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(6) σταύρωμα του δεξιού δίπλα στο αριστερό τα δάχτυλα ακουμπούν κάθετα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(7) βήμα το δεξί εμπρός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(8) βήμα μικρότερο σαν αλλαγή βάρους με το αριστερό μπροστά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(9) μεταφορά του βάρους πίσω στο δεξί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(10) σταύρωμα του αριστερού δίπλα στο δεξί (</a:t>
            </a:r>
            <a:r>
              <a:rPr lang="el-GR" dirty="0" err="1">
                <a:solidFill>
                  <a:schemeClr val="bg1"/>
                </a:solidFill>
                <a:latin typeface="Times New Roman" panose="02020603050405020304" pitchFamily="18" charset="0"/>
                <a:cs typeface="Times New Roman" panose="02020603050405020304" pitchFamily="18" charset="0"/>
              </a:rPr>
              <a:t>γρ</a:t>
            </a:r>
            <a:r>
              <a:rPr lang="el-GR" dirty="0">
                <a:solidFill>
                  <a:schemeClr val="bg1"/>
                </a:solidFill>
                <a:latin typeface="Times New Roman" panose="02020603050405020304" pitchFamily="18" charset="0"/>
                <a:cs typeface="Times New Roman" panose="02020603050405020304" pitchFamily="18" charset="0"/>
              </a:rPr>
              <a:t>) και τέλος τους βασικού με το αριστερό </a:t>
            </a:r>
            <a:r>
              <a:rPr lang="el-GR" dirty="0" err="1">
                <a:solidFill>
                  <a:schemeClr val="bg1"/>
                </a:solidFill>
                <a:latin typeface="Times New Roman" panose="02020603050405020304" pitchFamily="18" charset="0"/>
                <a:cs typeface="Times New Roman" panose="02020603050405020304" pitchFamily="18" charset="0"/>
              </a:rPr>
              <a:t>πλάί</a:t>
            </a:r>
            <a:r>
              <a:rPr lang="el-GR" dirty="0">
                <a:solidFill>
                  <a:schemeClr val="bg1"/>
                </a:solidFill>
                <a:latin typeface="Times New Roman" panose="02020603050405020304" pitchFamily="18" charset="0"/>
                <a:cs typeface="Times New Roman" panose="02020603050405020304" pitchFamily="18" charset="0"/>
              </a:rPr>
              <a:t> σε θέση ανάπαυσης (αργά).</a:t>
            </a:r>
          </a:p>
        </p:txBody>
      </p:sp>
    </p:spTree>
    <p:extLst>
      <p:ext uri="{BB962C8B-B14F-4D97-AF65-F5344CB8AC3E}">
        <p14:creationId xmlns:p14="http://schemas.microsoft.com/office/powerpoint/2010/main" val="1407054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62BC728-7928-482F-BDEC-680FD8C0821F}"/>
              </a:ext>
            </a:extLst>
          </p:cNvPr>
          <p:cNvSpPr>
            <a:spLocks noGrp="1"/>
          </p:cNvSpPr>
          <p:nvPr>
            <p:ph idx="1"/>
          </p:nvPr>
        </p:nvSpPr>
        <p:spPr>
          <a:xfrm>
            <a:off x="0" y="184935"/>
            <a:ext cx="12192000" cy="6032985"/>
          </a:xfrm>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el-GR" sz="2400" b="1" dirty="0">
                <a:solidFill>
                  <a:schemeClr val="bg1"/>
                </a:solidFill>
                <a:latin typeface="Times New Roman" panose="02020603050405020304" pitchFamily="18" charset="0"/>
                <a:cs typeface="Times New Roman" panose="02020603050405020304" pitchFamily="18" charset="0"/>
              </a:rPr>
              <a:t>Τα βήματα του Χασάπικου </a:t>
            </a:r>
            <a:r>
              <a:rPr lang="en-US" sz="2400" b="1" dirty="0">
                <a:solidFill>
                  <a:schemeClr val="bg1"/>
                </a:solidFill>
                <a:latin typeface="Times New Roman" panose="02020603050405020304" pitchFamily="18" charset="0"/>
                <a:cs typeface="Times New Roman" panose="02020603050405020304" pitchFamily="18" charset="0"/>
              </a:rPr>
              <a:t>: </a:t>
            </a:r>
            <a:r>
              <a:rPr lang="el-GR" sz="2400" dirty="0">
                <a:solidFill>
                  <a:schemeClr val="bg1"/>
                </a:solidFill>
                <a:latin typeface="Times New Roman" panose="02020603050405020304" pitchFamily="18" charset="0"/>
                <a:cs typeface="Times New Roman" panose="02020603050405020304" pitchFamily="18" charset="0"/>
              </a:rPr>
              <a:t>(Στην πλέον διαδεδομένη τα τελευταία σαράντα χρόνια παραλλαγή)</a:t>
            </a:r>
            <a:r>
              <a:rPr lang="en-US" sz="2400" b="1" dirty="0">
                <a:solidFill>
                  <a:schemeClr val="bg1"/>
                </a:solidFill>
                <a:latin typeface="Times New Roman" panose="02020603050405020304" pitchFamily="18" charset="0"/>
                <a:cs typeface="Times New Roman" panose="02020603050405020304" pitchFamily="18" charset="0"/>
              </a:rPr>
              <a:t> </a:t>
            </a:r>
          </a:p>
          <a:p>
            <a:pPr marL="0" indent="0">
              <a:buNone/>
            </a:pPr>
            <a:r>
              <a:rPr lang="el-GR" sz="2400" dirty="0">
                <a:solidFill>
                  <a:schemeClr val="bg1"/>
                </a:solidFill>
                <a:latin typeface="Times New Roman" panose="02020603050405020304" pitchFamily="18" charset="0"/>
                <a:cs typeface="Times New Roman" panose="02020603050405020304" pitchFamily="18" charset="0"/>
              </a:rPr>
              <a:t>Εισαγωγή</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Βασικό</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Προοδευτικά σταυρωτά</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Καθίσματα</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Ψαλίδια</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Μέσα έξω</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Ναυτικό</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Κλωτσιές</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Μέσα έξω μεταβολή χαιρετισμός</a:t>
            </a:r>
            <a:br>
              <a:rPr lang="el-GR" sz="2400" dirty="0">
                <a:solidFill>
                  <a:schemeClr val="bg1"/>
                </a:solidFill>
                <a:latin typeface="Times New Roman" panose="02020603050405020304" pitchFamily="18" charset="0"/>
                <a:cs typeface="Times New Roman" panose="02020603050405020304" pitchFamily="18" charset="0"/>
              </a:rPr>
            </a:br>
            <a:r>
              <a:rPr lang="el-GR" sz="2400" dirty="0" err="1">
                <a:solidFill>
                  <a:schemeClr val="bg1"/>
                </a:solidFill>
                <a:latin typeface="Times New Roman" panose="02020603050405020304" pitchFamily="18" charset="0"/>
                <a:cs typeface="Times New Roman" panose="02020603050405020304" pitchFamily="18" charset="0"/>
              </a:rPr>
              <a:t>Κορτέ</a:t>
            </a:r>
            <a:r>
              <a:rPr lang="el-GR" sz="2400" dirty="0">
                <a:solidFill>
                  <a:schemeClr val="bg1"/>
                </a:solidFill>
                <a:latin typeface="Times New Roman" panose="02020603050405020304" pitchFamily="18" charset="0"/>
                <a:cs typeface="Times New Roman" panose="02020603050405020304" pitchFamily="18" charset="0"/>
              </a:rPr>
              <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Στροφή Βασικού</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Αργό μέσα έξω.</a:t>
            </a:r>
            <a:br>
              <a:rPr lang="el-GR" sz="2400" dirty="0">
                <a:solidFill>
                  <a:schemeClr val="bg1"/>
                </a:solidFill>
                <a:latin typeface="Times New Roman" panose="02020603050405020304" pitchFamily="18" charset="0"/>
                <a:cs typeface="Times New Roman" panose="02020603050405020304" pitchFamily="18" charset="0"/>
              </a:rPr>
            </a:br>
            <a:r>
              <a:rPr lang="el-GR" sz="2400" dirty="0">
                <a:solidFill>
                  <a:schemeClr val="bg1"/>
                </a:solidFill>
                <a:latin typeface="Times New Roman" panose="02020603050405020304" pitchFamily="18" charset="0"/>
                <a:cs typeface="Times New Roman" panose="02020603050405020304" pitchFamily="18" charset="0"/>
              </a:rPr>
              <a:t>Τα φινάλε (Α-Β)</a:t>
            </a:r>
          </a:p>
        </p:txBody>
      </p:sp>
    </p:spTree>
    <p:extLst>
      <p:ext uri="{BB962C8B-B14F-4D97-AF65-F5344CB8AC3E}">
        <p14:creationId xmlns:p14="http://schemas.microsoft.com/office/powerpoint/2010/main" val="124792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0D2A723C-44EE-4FFB-B9EE-4433A36B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63594" cy="3801439"/>
          </a:xfrm>
          <a:prstGeom prst="rect">
            <a:avLst/>
          </a:prstGeom>
        </p:spPr>
      </p:pic>
      <p:pic>
        <p:nvPicPr>
          <p:cNvPr id="5" name="Εικόνα 4">
            <a:extLst>
              <a:ext uri="{FF2B5EF4-FFF2-40B4-BE49-F238E27FC236}">
                <a16:creationId xmlns:a16="http://schemas.microsoft.com/office/drawing/2014/main" xmlns="" id="{F9A4AE1D-23F0-4550-8FFA-236A92C6C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755" y="126929"/>
            <a:ext cx="6011463" cy="3302071"/>
          </a:xfrm>
          <a:prstGeom prst="rect">
            <a:avLst/>
          </a:prstGeom>
        </p:spPr>
      </p:pic>
      <p:pic>
        <p:nvPicPr>
          <p:cNvPr id="7" name="Εικόνα 6">
            <a:extLst>
              <a:ext uri="{FF2B5EF4-FFF2-40B4-BE49-F238E27FC236}">
                <a16:creationId xmlns:a16="http://schemas.microsoft.com/office/drawing/2014/main" xmlns="" id="{A0FE21E1-8B43-48A1-AEF6-16D7F59A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77" y="3991832"/>
            <a:ext cx="3366498" cy="2524873"/>
          </a:xfrm>
          <a:prstGeom prst="rect">
            <a:avLst/>
          </a:prstGeom>
        </p:spPr>
      </p:pic>
      <p:pic>
        <p:nvPicPr>
          <p:cNvPr id="9" name="Εικόνα 8">
            <a:extLst>
              <a:ext uri="{FF2B5EF4-FFF2-40B4-BE49-F238E27FC236}">
                <a16:creationId xmlns:a16="http://schemas.microsoft.com/office/drawing/2014/main" xmlns="" id="{E192FFA5-ADB1-4E21-AFD5-E23B15962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766" y="3599828"/>
            <a:ext cx="4174991" cy="3131243"/>
          </a:xfrm>
          <a:prstGeom prst="rect">
            <a:avLst/>
          </a:prstGeom>
        </p:spPr>
      </p:pic>
    </p:spTree>
    <p:extLst>
      <p:ext uri="{BB962C8B-B14F-4D97-AF65-F5344CB8AC3E}">
        <p14:creationId xmlns:p14="http://schemas.microsoft.com/office/powerpoint/2010/main" val="312533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8F21C6-3F41-4DAF-B729-B3AAFA5D8BC5}"/>
              </a:ext>
            </a:extLst>
          </p:cNvPr>
          <p:cNvSpPr>
            <a:spLocks noGrp="1"/>
          </p:cNvSpPr>
          <p:nvPr>
            <p:ph type="title"/>
          </p:nvPr>
        </p:nvSpPr>
        <p:spPr>
          <a:xfrm>
            <a:off x="0" y="0"/>
            <a:ext cx="12192000" cy="179293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l-G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ΧΑΣΑΠΟΣΕΡΒΙΚΟ </a:t>
            </a:r>
          </a:p>
        </p:txBody>
      </p:sp>
      <p:sp>
        <p:nvSpPr>
          <p:cNvPr id="3" name="Θέση περιεχομένου 2">
            <a:extLst>
              <a:ext uri="{FF2B5EF4-FFF2-40B4-BE49-F238E27FC236}">
                <a16:creationId xmlns:a16="http://schemas.microsoft.com/office/drawing/2014/main" xmlns="" id="{05AF12BD-D62B-49D2-BC98-265845AC8A3A}"/>
              </a:ext>
            </a:extLst>
          </p:cNvPr>
          <p:cNvSpPr>
            <a:spLocks noGrp="1"/>
          </p:cNvSpPr>
          <p:nvPr>
            <p:ph idx="1"/>
          </p:nvPr>
        </p:nvSpPr>
        <p:spPr>
          <a:xfrm>
            <a:off x="0" y="1792936"/>
            <a:ext cx="12192000" cy="5065064"/>
          </a:xfrm>
        </p:spPr>
        <p:style>
          <a:lnRef idx="3">
            <a:schemeClr val="lt1"/>
          </a:lnRef>
          <a:fillRef idx="1">
            <a:schemeClr val="accent6"/>
          </a:fillRef>
          <a:effectRef idx="1">
            <a:schemeClr val="accent6"/>
          </a:effectRef>
          <a:fontRef idx="minor">
            <a:schemeClr val="lt1"/>
          </a:fontRef>
        </p:style>
        <p:txBody>
          <a:bodyPr>
            <a:normAutofit/>
          </a:bodyPr>
          <a:lstStyle/>
          <a:p>
            <a:r>
              <a:rPr lang="el-GR" b="1" dirty="0">
                <a:latin typeface="Times New Roman" panose="02020603050405020304" pitchFamily="18" charset="0"/>
                <a:cs typeface="Times New Roman" panose="02020603050405020304" pitchFamily="18" charset="0"/>
              </a:rPr>
              <a:t>O </a:t>
            </a:r>
            <a:r>
              <a:rPr lang="el-GR" b="1" dirty="0" err="1">
                <a:latin typeface="Times New Roman" panose="02020603050405020304" pitchFamily="18" charset="0"/>
                <a:cs typeface="Times New Roman" panose="02020603050405020304" pitchFamily="18" charset="0"/>
              </a:rPr>
              <a:t>χασαποσέρβικος</a:t>
            </a:r>
            <a:r>
              <a:rPr lang="el-GR" b="1" dirty="0">
                <a:latin typeface="Times New Roman" panose="02020603050405020304" pitchFamily="18" charset="0"/>
                <a:cs typeface="Times New Roman" panose="02020603050405020304" pitchFamily="18" charset="0"/>
              </a:rPr>
              <a:t> χορός ή </a:t>
            </a:r>
            <a:r>
              <a:rPr lang="el-GR" b="1" dirty="0" err="1">
                <a:latin typeface="Times New Roman" panose="02020603050405020304" pitchFamily="18" charset="0"/>
                <a:cs typeface="Times New Roman" panose="02020603050405020304" pitchFamily="18" charset="0"/>
              </a:rPr>
              <a:t>χασαποσέρβικο</a:t>
            </a:r>
            <a:r>
              <a:rPr lang="el-GR" b="1" dirty="0">
                <a:latin typeface="Times New Roman" panose="02020603050405020304" pitchFamily="18" charset="0"/>
                <a:cs typeface="Times New Roman" panose="02020603050405020304" pitchFamily="18" charset="0"/>
              </a:rPr>
              <a:t>, είναι ο πιο εύκολος, ο πιο κεφάτος ομαδικός χορός. </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Τον διακρίνει η ζωντάνια και η γρηγοράδα του.</a:t>
            </a:r>
          </a:p>
          <a:p>
            <a:r>
              <a:rPr lang="el-GR" dirty="0">
                <a:latin typeface="Times New Roman" panose="02020603050405020304" pitchFamily="18" charset="0"/>
                <a:cs typeface="Times New Roman" panose="02020603050405020304" pitchFamily="18" charset="0"/>
              </a:rPr>
              <a:t>Πρόκειται για χορό με Σλάβικη καταγωγή, όπως μαρτυρά η ονομασία του, αλλά υπάρχουν παραλλαγές του σε όλες τις χώρες των Βαλκανίων και της Ανατολικής Ευρώπης μέχρι την Ρωσία (</a:t>
            </a:r>
            <a:r>
              <a:rPr lang="el-GR" dirty="0" err="1">
                <a:latin typeface="Times New Roman" panose="02020603050405020304" pitchFamily="18" charset="0"/>
                <a:cs typeface="Times New Roman" panose="02020603050405020304" pitchFamily="18" charset="0"/>
              </a:rPr>
              <a:t>Casatschock</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Διαδόθηκε και διαμορφώθηκε στον ελλαδικό χώρο από τους περιπλανώμενους μουσικούς που μετανάστευαν από την Ανατολική Ευρώπη προς την Μεσόγειο, στα λιμάνια της Μικράς Ασίας και της Μακεδονίας. Οι μουσικοί αυτοί διέδωσαν την μουσική και εξέλιξαν τον χορό στις διάφορες μορφές του.</a:t>
            </a:r>
          </a:p>
          <a:p>
            <a:r>
              <a:rPr lang="el-GR" dirty="0">
                <a:latin typeface="Times New Roman" panose="02020603050405020304" pitchFamily="18" charset="0"/>
                <a:cs typeface="Times New Roman" panose="02020603050405020304" pitchFamily="18" charset="0"/>
              </a:rPr>
              <a:t>Είναι διαδεδομένος και δημοφιλής χορός σε όλη την Ελλάδα ακόμα και σε περιοχές με πολλούς τοπικούς δημοφιλείς χορούς. Σε γιορτές, σε γλέντια και πανηγύρια αλλά και στην νυχτερινή διασκέδαση είναι πάντα μέσα στις πρώτες επιλογές, καθώς είναι πολύ εύκολο να τον ακολουθήσει κανείς.</a:t>
            </a:r>
          </a:p>
          <a:p>
            <a:r>
              <a:rPr lang="el-GR" dirty="0">
                <a:latin typeface="Times New Roman" panose="02020603050405020304" pitchFamily="18" charset="0"/>
                <a:cs typeface="Times New Roman" panose="02020603050405020304" pitchFamily="18" charset="0"/>
              </a:rPr>
              <a:t>Οι πολλές του φιγούρες διακρίνονται για την ταχύτητα τους και κάποιες φορές για την ακροβατική τους δυσκολία.</a:t>
            </a:r>
          </a:p>
          <a:p>
            <a:endParaRPr lang="el-GR" dirty="0"/>
          </a:p>
        </p:txBody>
      </p:sp>
    </p:spTree>
    <p:extLst>
      <p:ext uri="{BB962C8B-B14F-4D97-AF65-F5344CB8AC3E}">
        <p14:creationId xmlns:p14="http://schemas.microsoft.com/office/powerpoint/2010/main" val="1595651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17BD7C7-E995-499D-B001-FA33FB47E7F5}"/>
              </a:ext>
            </a:extLst>
          </p:cNvPr>
          <p:cNvSpPr>
            <a:spLocks noGrp="1"/>
          </p:cNvSpPr>
          <p:nvPr>
            <p:ph idx="1"/>
          </p:nvPr>
        </p:nvSpPr>
        <p:spPr>
          <a:xfrm>
            <a:off x="0" y="0"/>
            <a:ext cx="12192000" cy="6858000"/>
          </a:xfrm>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Ο </a:t>
            </a:r>
            <a:r>
              <a:rPr lang="el-GR" dirty="0" err="1">
                <a:latin typeface="Times New Roman" panose="02020603050405020304" pitchFamily="18" charset="0"/>
                <a:cs typeface="Times New Roman" panose="02020603050405020304" pitchFamily="18" charset="0"/>
              </a:rPr>
              <a:t>χασαποσέβικος</a:t>
            </a:r>
            <a:r>
              <a:rPr lang="el-GR" dirty="0">
                <a:latin typeface="Times New Roman" panose="02020603050405020304" pitchFamily="18" charset="0"/>
                <a:cs typeface="Times New Roman" panose="02020603050405020304" pitchFamily="18" charset="0"/>
              </a:rPr>
              <a:t> ή σέρβικος που κι η ονομασία του ακόμα δείχνει την προέλευσή του, είναι ένας γρήγορος ρυθμός και παρουσιάζει </a:t>
            </a:r>
            <a:r>
              <a:rPr lang="el-GR" dirty="0" err="1">
                <a:latin typeface="Times New Roman" panose="02020603050405020304" pitchFamily="18" charset="0"/>
                <a:cs typeface="Times New Roman" panose="02020603050405020304" pitchFamily="18" charset="0"/>
              </a:rPr>
              <a:t>ενδιαφέρoν</a:t>
            </a:r>
            <a:r>
              <a:rPr lang="el-GR" dirty="0">
                <a:latin typeface="Times New Roman" panose="02020603050405020304" pitchFamily="18" charset="0"/>
                <a:cs typeface="Times New Roman" panose="02020603050405020304" pitchFamily="18" charset="0"/>
              </a:rPr>
              <a:t> μόνο απ' τη μεριά της δεξιοτεχνίας των εκτελεστών και του χορευτή.</a:t>
            </a:r>
          </a:p>
          <a:p>
            <a:r>
              <a:rPr lang="el-GR" dirty="0">
                <a:latin typeface="Times New Roman" panose="02020603050405020304" pitchFamily="18" charset="0"/>
                <a:cs typeface="Times New Roman" panose="02020603050405020304" pitchFamily="18" charset="0"/>
              </a:rPr>
              <a:t>Το </a:t>
            </a:r>
            <a:r>
              <a:rPr lang="el-GR" dirty="0" err="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χασαποσέρβικο</a:t>
            </a:r>
            <a:r>
              <a:rPr lang="el-GR"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a:t>
            </a:r>
            <a:r>
              <a:rPr lang="el-GR" dirty="0">
                <a:latin typeface="Times New Roman" panose="02020603050405020304" pitchFamily="18" charset="0"/>
                <a:cs typeface="Times New Roman" panose="02020603050405020304" pitchFamily="18" charset="0"/>
              </a:rPr>
              <a:t>αποτελεί μετασχηματισμένο και διευρυμένο χορευτικό μοτίβο του χασάπικου, που επηρεάστηκε από τις μουσικές επιδράσεις, άλλων λαών της βαλκανικής και της Ανατολικής Ευρώπης.</a:t>
            </a:r>
          </a:p>
          <a:p>
            <a:r>
              <a:rPr lang="el-GR" dirty="0">
                <a:latin typeface="Times New Roman" panose="02020603050405020304" pitchFamily="18" charset="0"/>
                <a:cs typeface="Times New Roman" panose="02020603050405020304" pitchFamily="18" charset="0"/>
              </a:rPr>
              <a:t>Οι λαοί αυτοί ταξίδευαν στα μεγάλα αστικά κέντρα και στα λιμάνια της Μικράς Ασίας και της Ανατολικής Θράκης για λόγους εμπορικούς ή επαγγελματικούς. Περιπλανώμενοι μουσικοί, πολλοί εξ αυτών ήταν τσιγγάνοι που έπαιζαν στα καφέ-αμάν, διαδραμάτισαν σημαντικό ρόλο στις αλληλεπιδράσεις της μουσικής, αλλά και του χορού των λαών της περιοχής.</a:t>
            </a:r>
          </a:p>
          <a:p>
            <a:r>
              <a:rPr lang="el-GR" dirty="0">
                <a:latin typeface="Times New Roman" panose="02020603050405020304" pitchFamily="18" charset="0"/>
                <a:cs typeface="Times New Roman" panose="02020603050405020304" pitchFamily="18" charset="0"/>
              </a:rPr>
              <a:t>Δεν υπάρχουν στοιχεία για τι ποιανού λαού μουσική επηρέασε ποιον. Ο τύπος αυτού του γρήγορου χασάπικου μοιάζει δομικά με τον χασάπικο, αποδίδεται με μέτρο 2/4 και πολύ γρήγορη ρυθμική αγωγή 140- 160 χτύπων ανά μέτρο μουσικής.</a:t>
            </a:r>
          </a:p>
          <a:p>
            <a:r>
              <a:rPr lang="el-GR" dirty="0">
                <a:latin typeface="Times New Roman" panose="02020603050405020304" pitchFamily="18" charset="0"/>
                <a:cs typeface="Times New Roman" panose="02020603050405020304" pitchFamily="18" charset="0"/>
              </a:rPr>
              <a:t>Το βασικό μοτίβο του κατά διαστήματα παρουσιάζεται παραλλαγμένο, αλλά ταυτόχρονα συντονισμένο με μοτίβα που μοιάζουν σε αυτά των χορών των </a:t>
            </a:r>
            <a:r>
              <a:rPr lang="el-GR"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Σέρβων</a:t>
            </a:r>
            <a:r>
              <a:rPr lang="el-GR" dirty="0">
                <a:latin typeface="Times New Roman" panose="02020603050405020304" pitchFamily="18" charset="0"/>
                <a:cs typeface="Times New Roman" panose="02020603050405020304" pitchFamily="18" charset="0"/>
              </a:rPr>
              <a:t>, των Ρουμάνων και των Σλάβων της Ανατολικής Ευρώπης. Ο </a:t>
            </a:r>
            <a:r>
              <a:rPr lang="el-GR" dirty="0" err="1">
                <a:latin typeface="Times New Roman" panose="02020603050405020304" pitchFamily="18" charset="0"/>
                <a:cs typeface="Times New Roman" panose="02020603050405020304" pitchFamily="18" charset="0"/>
              </a:rPr>
              <a:t>χασαποσέρβικος</a:t>
            </a:r>
            <a:r>
              <a:rPr lang="el-GR" dirty="0">
                <a:latin typeface="Times New Roman" panose="02020603050405020304" pitchFamily="18" charset="0"/>
                <a:cs typeface="Times New Roman" panose="02020603050405020304" pitchFamily="18" charset="0"/>
              </a:rPr>
              <a:t> είναι αναμφισβήτητα, χορός σλαβικής προέλευσης.</a:t>
            </a:r>
          </a:p>
          <a:p>
            <a:r>
              <a:rPr lang="el-GR" dirty="0">
                <a:latin typeface="Times New Roman" panose="02020603050405020304" pitchFamily="18" charset="0"/>
                <a:cs typeface="Times New Roman" panose="02020603050405020304" pitchFamily="18" charset="0"/>
              </a:rPr>
              <a:t>Δεν είναι τυχαίο που ο </a:t>
            </a:r>
            <a:r>
              <a:rPr lang="el-GR" dirty="0" err="1">
                <a:latin typeface="Times New Roman" panose="02020603050405020304" pitchFamily="18" charset="0"/>
                <a:cs typeface="Times New Roman" panose="02020603050405020304" pitchFamily="18" charset="0"/>
              </a:rPr>
              <a:t>χασαποσέρβικος</a:t>
            </a:r>
            <a:r>
              <a:rPr lang="el-GR" dirty="0">
                <a:latin typeface="Times New Roman" panose="02020603050405020304" pitchFamily="18" charset="0"/>
                <a:cs typeface="Times New Roman" panose="02020603050405020304" pitchFamily="18" charset="0"/>
              </a:rPr>
              <a:t> μοιάζει με </a:t>
            </a:r>
            <a:r>
              <a:rPr lang="el-GR"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κοζάκικος χορός</a:t>
            </a:r>
            <a:r>
              <a:rPr lang="el-GR" dirty="0">
                <a:latin typeface="Times New Roman" panose="02020603050405020304" pitchFamily="18" charset="0"/>
                <a:cs typeface="Times New Roman" panose="02020603050405020304" pitchFamily="18" charset="0"/>
              </a:rPr>
              <a:t>. Ο </a:t>
            </a:r>
            <a:r>
              <a:rPr lang="el-GR" dirty="0" err="1">
                <a:latin typeface="Times New Roman" panose="02020603050405020304" pitchFamily="18" charset="0"/>
                <a:cs typeface="Times New Roman" panose="02020603050405020304" pitchFamily="18" charset="0"/>
              </a:rPr>
              <a:t>Χασαποσέρβικος</a:t>
            </a:r>
            <a:r>
              <a:rPr lang="el-GR" dirty="0">
                <a:latin typeface="Times New Roman" panose="02020603050405020304" pitchFamily="18" charset="0"/>
                <a:cs typeface="Times New Roman" panose="02020603050405020304" pitchFamily="18" charset="0"/>
              </a:rPr>
              <a:t> έχει πολλές ομοιότητες με τον χασάπικο.</a:t>
            </a:r>
          </a:p>
          <a:p>
            <a:r>
              <a:rPr lang="el-GR" dirty="0">
                <a:latin typeface="Times New Roman" panose="02020603050405020304" pitchFamily="18" charset="0"/>
                <a:cs typeface="Times New Roman" panose="02020603050405020304" pitchFamily="18" charset="0"/>
              </a:rPr>
              <a:t>Στο ρεμπέτικο τραγούδι οφείλει το </a:t>
            </a:r>
            <a:r>
              <a:rPr lang="el-GR" dirty="0" err="1">
                <a:latin typeface="Times New Roman" panose="02020603050405020304" pitchFamily="18" charset="0"/>
                <a:cs typeface="Times New Roman" panose="02020603050405020304" pitchFamily="18" charset="0"/>
              </a:rPr>
              <a:t>χασαποσέρβικο</a:t>
            </a:r>
            <a:r>
              <a:rPr lang="el-GR" dirty="0">
                <a:latin typeface="Times New Roman" panose="02020603050405020304" pitchFamily="18" charset="0"/>
                <a:cs typeface="Times New Roman" panose="02020603050405020304" pitchFamily="18" charset="0"/>
              </a:rPr>
              <a:t> όπως και το χασάπικο, την εξέλιξή του. Ο </a:t>
            </a:r>
            <a:r>
              <a:rPr lang="el-GR"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χασαποσέρβικος</a:t>
            </a:r>
            <a:r>
              <a:rPr lang="el-GR"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l-GR" dirty="0">
                <a:latin typeface="Times New Roman" panose="02020603050405020304" pitchFamily="18" charset="0"/>
                <a:cs typeface="Times New Roman" panose="02020603050405020304" pitchFamily="18" charset="0"/>
              </a:rPr>
              <a:t>σαν χορός χορεύεται πολύ εύκολα από οποιονδήποτε, εύκολα μπορεί κάποιος που δεν τον γνωρίζει καθόλου να τον ακολουθήσει, σε αντίθεση με τον χασάπικο.</a:t>
            </a:r>
          </a:p>
          <a:p>
            <a:r>
              <a:rPr lang="el-GR" dirty="0">
                <a:latin typeface="Times New Roman" panose="02020603050405020304" pitchFamily="18" charset="0"/>
                <a:cs typeface="Times New Roman" panose="02020603050405020304" pitchFamily="18" charset="0"/>
              </a:rPr>
              <a:t>Γενικά θεωρείται πολύ εύκολος χορός με πολύ εύκολο ρυθμό. Μόνο η μεγάλη επιδεξιότητα των χορευτών, σε πολύπλοκες χορευτικές κινήσεις εντυπωσιάζει τον θεατή. Χαρακτηριστική περίπτωση, τα γρήγορα μέρη από το συρτάκι. Πολλοί μπερδεύουν τον </a:t>
            </a:r>
            <a:r>
              <a:rPr lang="el-GR" dirty="0" err="1">
                <a:latin typeface="Times New Roman" panose="02020603050405020304" pitchFamily="18" charset="0"/>
                <a:cs typeface="Times New Roman" panose="02020603050405020304" pitchFamily="18" charset="0"/>
              </a:rPr>
              <a:t>χασαποσέρβικο</a:t>
            </a:r>
            <a:r>
              <a:rPr lang="el-GR" dirty="0">
                <a:latin typeface="Times New Roman" panose="02020603050405020304" pitchFamily="18" charset="0"/>
                <a:cs typeface="Times New Roman" panose="02020603050405020304" pitchFamily="18" charset="0"/>
              </a:rPr>
              <a:t> με το συρτάκι και τον χασάπικο, ιδίως οι ξένοι που αποκαλούν και τους δύο αυτούς χορούς συρτάκι, λόγω της </a:t>
            </a:r>
            <a:r>
              <a:rPr lang="el-GR" dirty="0" err="1">
                <a:latin typeface="Times New Roman" panose="02020603050405020304" pitchFamily="18" charset="0"/>
                <a:cs typeface="Times New Roman" panose="02020603050405020304" pitchFamily="18" charset="0"/>
              </a:rPr>
              <a:t>δημοφιλίας</a:t>
            </a:r>
            <a:r>
              <a:rPr lang="el-GR" dirty="0">
                <a:latin typeface="Times New Roman" panose="02020603050405020304" pitchFamily="18" charset="0"/>
                <a:cs typeface="Times New Roman" panose="02020603050405020304" pitchFamily="18" charset="0"/>
              </a:rPr>
              <a:t> του στο εξωτερικό.</a:t>
            </a:r>
          </a:p>
          <a:p>
            <a:endParaRPr lang="el-GR" dirty="0"/>
          </a:p>
        </p:txBody>
      </p:sp>
    </p:spTree>
    <p:extLst>
      <p:ext uri="{BB962C8B-B14F-4D97-AF65-F5344CB8AC3E}">
        <p14:creationId xmlns:p14="http://schemas.microsoft.com/office/powerpoint/2010/main" val="35406462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EED25B88-510B-4653-A799-5E20E73DD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67860" cy="3350895"/>
          </a:xfrm>
          <a:prstGeom prst="rect">
            <a:avLst/>
          </a:prstGeom>
        </p:spPr>
      </p:pic>
      <p:pic>
        <p:nvPicPr>
          <p:cNvPr id="5" name="Εικόνα 4">
            <a:extLst>
              <a:ext uri="{FF2B5EF4-FFF2-40B4-BE49-F238E27FC236}">
                <a16:creationId xmlns:a16="http://schemas.microsoft.com/office/drawing/2014/main" xmlns="" id="{79867294-694C-44A1-958F-4AC680C6A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142" y="28575"/>
            <a:ext cx="4429760" cy="3322320"/>
          </a:xfrm>
          <a:prstGeom prst="rect">
            <a:avLst/>
          </a:prstGeom>
        </p:spPr>
      </p:pic>
      <p:pic>
        <p:nvPicPr>
          <p:cNvPr id="7" name="Εικόνα 6">
            <a:extLst>
              <a:ext uri="{FF2B5EF4-FFF2-40B4-BE49-F238E27FC236}">
                <a16:creationId xmlns:a16="http://schemas.microsoft.com/office/drawing/2014/main" xmlns="" id="{FB35C8C2-F66B-4A69-9435-10EE87EE4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318" y="3429000"/>
            <a:ext cx="4467860" cy="3350895"/>
          </a:xfrm>
          <a:prstGeom prst="rect">
            <a:avLst/>
          </a:prstGeom>
        </p:spPr>
      </p:pic>
    </p:spTree>
    <p:extLst>
      <p:ext uri="{BB962C8B-B14F-4D97-AF65-F5344CB8AC3E}">
        <p14:creationId xmlns:p14="http://schemas.microsoft.com/office/powerpoint/2010/main" val="13764208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BA86BB-D11B-49D2-A788-88A05A7FDEA7}"/>
              </a:ext>
            </a:extLst>
          </p:cNvPr>
          <p:cNvSpPr>
            <a:spLocks noGrp="1"/>
          </p:cNvSpPr>
          <p:nvPr>
            <p:ph type="title"/>
          </p:nvPr>
        </p:nvSpPr>
        <p:spPr>
          <a:xfrm>
            <a:off x="0" y="1"/>
            <a:ext cx="12192000" cy="179293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l-GR" sz="5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ΡυθμΟς</a:t>
            </a:r>
            <a:endParaRPr lang="el-GR"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7BF3C67D-18FF-4CEA-B8F1-0A2864A98D90}"/>
              </a:ext>
            </a:extLst>
          </p:cNvPr>
          <p:cNvSpPr>
            <a:spLocks noGrp="1"/>
          </p:cNvSpPr>
          <p:nvPr>
            <p:ph idx="1"/>
          </p:nvPr>
        </p:nvSpPr>
        <p:spPr>
          <a:xfrm>
            <a:off x="1099334" y="2065106"/>
            <a:ext cx="9713003" cy="4276104"/>
          </a:xfrm>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a:buNone/>
            </a:pPr>
            <a:r>
              <a:rPr lang="el-GR" dirty="0"/>
              <a:t/>
            </a:r>
            <a:br>
              <a:rPr lang="el-GR" dirty="0"/>
            </a:br>
            <a:endParaRPr lang="el-GR" dirty="0"/>
          </a:p>
          <a:p>
            <a:pPr marL="0" indent="0" algn="ctr">
              <a:buNone/>
            </a:pPr>
            <a:endParaRPr lang="el-G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Μουσικός χρόνος 4/4,</a:t>
            </a:r>
          </a:p>
          <a:p>
            <a:pPr>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Ο ρυθμός του όλα γρήγορα χτύπος και κίνηση. </a:t>
            </a:r>
          </a:p>
          <a:p>
            <a:pPr>
              <a:buFont typeface="Wingdings" panose="05000000000000000000" pitchFamily="2" charset="2"/>
              <a:buChar char="q"/>
            </a:pPr>
            <a:r>
              <a:rPr lang="el-GR" sz="2400" dirty="0">
                <a:latin typeface="Times New Roman" panose="02020603050405020304" pitchFamily="18" charset="0"/>
                <a:cs typeface="Times New Roman" panose="02020603050405020304" pitchFamily="18" charset="0"/>
              </a:rPr>
              <a:t>Ο πιο εύκολος ρυθμός για να ξεκινήσει κάποιος να μαθαίνει ρυθμούς και χορούς. Κάθε χτύπος μουσικής αντιστοιχεί σε μία κίνηση.</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726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7D89420-D017-46FB-A142-128CF9C58F30}"/>
              </a:ext>
            </a:extLst>
          </p:cNvPr>
          <p:cNvSpPr>
            <a:spLocks noGrp="1"/>
          </p:cNvSpPr>
          <p:nvPr>
            <p:ph type="title"/>
          </p:nvPr>
        </p:nvSpPr>
        <p:spPr>
          <a:xfrm>
            <a:off x="0" y="1"/>
            <a:ext cx="12192000" cy="1792936"/>
          </a:xfrm>
        </p:spPr>
        <p:style>
          <a:lnRef idx="2">
            <a:schemeClr val="accent6"/>
          </a:lnRef>
          <a:fillRef idx="1">
            <a:schemeClr val="lt1"/>
          </a:fillRef>
          <a:effectRef idx="0">
            <a:schemeClr val="accent6"/>
          </a:effectRef>
          <a:fontRef idx="minor">
            <a:schemeClr val="dk1"/>
          </a:fontRef>
        </p:style>
        <p:txBody>
          <a:bodyPr>
            <a:normAutofit/>
          </a:bodyPr>
          <a:lstStyle/>
          <a:p>
            <a:pPr algn="ctr"/>
            <a:r>
              <a:rPr lang="el-GR"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ΒΗΜΑΤΑ </a:t>
            </a:r>
          </a:p>
        </p:txBody>
      </p:sp>
      <p:sp>
        <p:nvSpPr>
          <p:cNvPr id="3" name="Θέση περιεχομένου 2">
            <a:extLst>
              <a:ext uri="{FF2B5EF4-FFF2-40B4-BE49-F238E27FC236}">
                <a16:creationId xmlns:a16="http://schemas.microsoft.com/office/drawing/2014/main" xmlns="" id="{006E4387-743A-4B2A-AB1A-BE5C7BCEB7F5}"/>
              </a:ext>
            </a:extLst>
          </p:cNvPr>
          <p:cNvSpPr>
            <a:spLocks noGrp="1"/>
          </p:cNvSpPr>
          <p:nvPr>
            <p:ph idx="1"/>
          </p:nvPr>
        </p:nvSpPr>
        <p:spPr>
          <a:xfrm>
            <a:off x="0" y="1792936"/>
            <a:ext cx="12192000" cy="5065064"/>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endPar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l-GR" sz="2400" dirty="0">
                <a:latin typeface="Times New Roman" panose="02020603050405020304" pitchFamily="18" charset="0"/>
                <a:cs typeface="Times New Roman" panose="02020603050405020304" pitchFamily="18" charset="0"/>
              </a:rPr>
              <a:t>Συνήθως χορεύεται σε έξι χτύπους, παρόλο που η μουσική έχει οκτώ.</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Χορεύεται πηδηχτά σε κύκλο, με τους χορευτές πιασμένους από τα μπράτσα.</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Το βασικό: (Όλα γρήγορα: χτύπος και κίνηση)</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(1) Πλάι το δεξί.</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(2) Το αριστερό σταυρώνει πίσω από το δεξί</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(3) Πλάι το δεξί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(4) Αναπήδηση στο δεξί και ταυτόχρονη διαγώνια, χαλαρή κλωτσιά του αριστερού.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(5) Πλάι το αριστερό</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(6) Αναπήδηση στο αριστερό και ταυτόχρονη διαγώνια, χαλαρή κλωτσιά του δεξιού.</a:t>
            </a:r>
          </a:p>
        </p:txBody>
      </p:sp>
    </p:spTree>
    <p:extLst>
      <p:ext uri="{BB962C8B-B14F-4D97-AF65-F5344CB8AC3E}">
        <p14:creationId xmlns:p14="http://schemas.microsoft.com/office/powerpoint/2010/main" val="2855929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F18CF4-237E-4BE8-B173-AB5BE808AF88}"/>
              </a:ext>
            </a:extLst>
          </p:cNvPr>
          <p:cNvSpPr>
            <a:spLocks noGrp="1"/>
          </p:cNvSpPr>
          <p:nvPr>
            <p:ph type="title"/>
          </p:nvPr>
        </p:nvSpPr>
        <p:spPr>
          <a:xfrm>
            <a:off x="0" y="0"/>
            <a:ext cx="12192000" cy="1880171"/>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l-GR" sz="6000" b="1" dirty="0">
                <a:effectLst>
                  <a:outerShdw blurRad="38100" dist="38100" dir="2700000" algn="tl">
                    <a:srgbClr val="000000">
                      <a:alpha val="43137"/>
                    </a:srgbClr>
                  </a:outerShdw>
                </a:effectLst>
              </a:rPr>
              <a:t>ΒΙΒΛΙΟΓΡΑΦΙΑ </a:t>
            </a:r>
          </a:p>
        </p:txBody>
      </p:sp>
      <p:sp>
        <p:nvSpPr>
          <p:cNvPr id="3" name="Θέση περιεχομένου 2">
            <a:extLst>
              <a:ext uri="{FF2B5EF4-FFF2-40B4-BE49-F238E27FC236}">
                <a16:creationId xmlns:a16="http://schemas.microsoft.com/office/drawing/2014/main" xmlns="" id="{7A596262-0E07-431F-88D2-BE7086A08590}"/>
              </a:ext>
            </a:extLst>
          </p:cNvPr>
          <p:cNvSpPr>
            <a:spLocks noGrp="1"/>
          </p:cNvSpPr>
          <p:nvPr>
            <p:ph idx="1"/>
          </p:nvPr>
        </p:nvSpPr>
        <p:spPr>
          <a:xfrm>
            <a:off x="0" y="1880171"/>
            <a:ext cx="12192000" cy="497782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l-GR" dirty="0">
                <a:latin typeface="Times New Roman" panose="02020603050405020304" pitchFamily="18" charset="0"/>
                <a:cs typeface="Times New Roman" panose="02020603050405020304" pitchFamily="18" charset="0"/>
              </a:rPr>
              <a:t>ΒΙΚΙΠΑΙΔΕΙΑ  η ελεύθερη εγκυκλοπαίδεια </a:t>
            </a:r>
            <a:r>
              <a:rPr lang="en-US"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https://el.wikipedia.org/wiki/%CE%A4%CF%83%CE%AC%CE%BC%CE%B9%CE%BA%CE%BF%CF%82</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2. ΒΙΚΙ</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ΠΑΙΔΕΙΑ  η ελεύθερη εγκυκλοπαίδεια</a:t>
            </a:r>
            <a:endPar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https://el.wikipedia.org/wiki/%CE%99%CE%BA%CE%B1%CF%81%CE%B9%CF%8E%CF%84%CE%B9%CE%BA%CE%BF%CF%82</a:t>
            </a:r>
            <a:endParaRPr lang="en-US" dirty="0">
              <a:latin typeface="Times New Roman" panose="02020603050405020304" pitchFamily="18" charset="0"/>
              <a:cs typeface="Times New Roman" panose="02020603050405020304" pitchFamily="18" charset="0"/>
            </a:endParaRPr>
          </a:p>
          <a:p>
            <a:pPr marL="0" indent="0">
              <a:buNone/>
            </a:pP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ΒΙΚΙΠΑΙΔΕΙΑ  η ελεύθερη εγκυκλοπαίδεια</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4"/>
              </a:rPr>
              <a:t>https://el.wikipedia.org/wiki/%CE%A0%CE%B5%CE%BD%CF%84%CE%BF%CE%B6%CE%AC%CE%BB%CE%B9</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4. Λαογραφικός Χορευτικός Όμιλος «</a:t>
            </a:r>
            <a:r>
              <a:rPr lang="el-GR"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Κρήτες</a:t>
            </a:r>
            <a:r>
              <a:rPr lang="el-GR"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6"/>
              </a:rPr>
              <a:t>https://www.allovergreece.com/Traditional-Dance/Descr/3/2/el</a:t>
            </a:r>
            <a:endParaRPr lang="el-GR"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l-GR" dirty="0"/>
          </a:p>
          <a:p>
            <a:pPr marL="0" indent="0">
              <a:buNone/>
            </a:pPr>
            <a:endParaRPr lang="el-GR" dirty="0"/>
          </a:p>
          <a:p>
            <a:endParaRPr lang="el-GR" dirty="0"/>
          </a:p>
          <a:p>
            <a:endParaRPr lang="el-GR" dirty="0"/>
          </a:p>
        </p:txBody>
      </p:sp>
    </p:spTree>
    <p:extLst>
      <p:ext uri="{BB962C8B-B14F-4D97-AF65-F5344CB8AC3E}">
        <p14:creationId xmlns:p14="http://schemas.microsoft.com/office/powerpoint/2010/main" val="1273382287"/>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6DD0B4BF-06C8-4A42-A0A1-3FE13CA864EB}"/>
              </a:ext>
            </a:extLst>
          </p:cNvPr>
          <p:cNvSpPr>
            <a:spLocks noGrp="1"/>
          </p:cNvSpPr>
          <p:nvPr>
            <p:ph idx="1"/>
          </p:nvPr>
        </p:nvSpPr>
        <p:spPr>
          <a:xfrm>
            <a:off x="0" y="174661"/>
            <a:ext cx="12192000" cy="681725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endParaRPr lang="el-GR" dirty="0"/>
          </a:p>
          <a:p>
            <a:pPr marL="0" indent="0">
              <a:buNone/>
            </a:pPr>
            <a:r>
              <a:rPr lang="el-GR" dirty="0">
                <a:latin typeface="Times New Roman" panose="02020603050405020304" pitchFamily="18" charset="0"/>
                <a:cs typeface="Times New Roman" panose="02020603050405020304" pitchFamily="18" charset="0"/>
              </a:rPr>
              <a:t>5. Η ΔΙΑΔΡΟΜΗ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σύλλογος γονέων – κηδεμόνων – φίλων ατόμων με αναπηρία </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https://www.i-diadromi.gr/2010/12/blog-post_6567.html</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6. </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ΒΙΚΙΠΑΙΔΕΙΑ  η ελεύθερη εγκυκλοπαίδεια </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4"/>
              </a:rPr>
              <a:t>https://el.wikipedia.org/wiki/%CE%A7%CE%B1%CF%83%CE%AC%CF%80%CE%B9%CE%BA%CE%BF</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PRO DANCE</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5"/>
              </a:rPr>
              <a:t>https://www.pro-dance.gr/dances/popular-greek-dances/xasapiko/hasapiko-dance</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8. </a:t>
            </a:r>
            <a:r>
              <a:rPr lang="en-US" dirty="0">
                <a:latin typeface="Times New Roman" panose="02020603050405020304" pitchFamily="18" charset="0"/>
                <a:cs typeface="Times New Roman" panose="02020603050405020304" pitchFamily="18" charset="0"/>
              </a:rPr>
              <a:t> PRO DANCE </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6"/>
              </a:rPr>
              <a:t>https://www.pro-dance.gr/dances/popular-greek-dances/xasaposervikos</a:t>
            </a:r>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7"/>
              </a:rPr>
              <a:t>https://www.pro-dance.gr/dances/popular-greek-dances/history-of-greek-folk-dances/history-of-servikos-dance</a:t>
            </a: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834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176AC5-672D-4404-8B87-31833E35A98A}"/>
              </a:ext>
            </a:extLst>
          </p:cNvPr>
          <p:cNvSpPr>
            <a:spLocks noGrp="1"/>
          </p:cNvSpPr>
          <p:nvPr>
            <p:ph type="title"/>
          </p:nvPr>
        </p:nvSpPr>
        <p:spPr>
          <a:xfrm>
            <a:off x="0" y="-1"/>
            <a:ext cx="12192000" cy="18596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l-GR"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ΤΣΑΜΙΚΟ </a:t>
            </a:r>
          </a:p>
        </p:txBody>
      </p:sp>
      <p:sp>
        <p:nvSpPr>
          <p:cNvPr id="3" name="Θέση περιεχομένου 2">
            <a:extLst>
              <a:ext uri="{FF2B5EF4-FFF2-40B4-BE49-F238E27FC236}">
                <a16:creationId xmlns:a16="http://schemas.microsoft.com/office/drawing/2014/main" xmlns="" id="{64F8D619-C5E8-479D-860F-2F1AFCD9325F}"/>
              </a:ext>
            </a:extLst>
          </p:cNvPr>
          <p:cNvSpPr>
            <a:spLocks noGrp="1"/>
          </p:cNvSpPr>
          <p:nvPr>
            <p:ph idx="1"/>
          </p:nvPr>
        </p:nvSpPr>
        <p:spPr>
          <a:xfrm>
            <a:off x="0" y="1859623"/>
            <a:ext cx="12192000" cy="4998377"/>
          </a:xfrm>
        </p:spPr>
        <p:style>
          <a:lnRef idx="2">
            <a:schemeClr val="accent1"/>
          </a:lnRef>
          <a:fillRef idx="1">
            <a:schemeClr val="lt1"/>
          </a:fillRef>
          <a:effectRef idx="0">
            <a:schemeClr val="accent1"/>
          </a:effectRef>
          <a:fontRef idx="minor">
            <a:schemeClr val="dk1"/>
          </a:fontRef>
        </p:style>
        <p:txBody>
          <a:bodyPr>
            <a:normAutofit/>
          </a:bodyPr>
          <a:lstStyle/>
          <a:p>
            <a:r>
              <a:rPr lang="el-GR" sz="2400" dirty="0">
                <a:latin typeface="Times New Roman" panose="02020603050405020304" pitchFamily="18" charset="0"/>
                <a:cs typeface="Times New Roman" panose="02020603050405020304" pitchFamily="18" charset="0"/>
              </a:rPr>
              <a:t>Ο Τσάμικος είναι παραδοσιακός </a:t>
            </a:r>
            <a:r>
              <a:rPr lang="el-GR" sz="2400" dirty="0">
                <a:latin typeface="Times New Roman" panose="02020603050405020304" pitchFamily="18" charset="0"/>
                <a:cs typeface="Times New Roman" panose="02020603050405020304" pitchFamily="18" charset="0"/>
                <a:hlinkClick r:id="rId2" tooltip="Ελλάδα">
                  <a:extLst>
                    <a:ext uri="{A12FA001-AC4F-418D-AE19-62706E023703}">
                      <ahyp:hlinkClr xmlns:ahyp="http://schemas.microsoft.com/office/drawing/2018/hyperlinkcolor" xmlns="" val="tx"/>
                    </a:ext>
                  </a:extLst>
                </a:hlinkClick>
              </a:rPr>
              <a:t>ελληνικός</a:t>
            </a:r>
            <a:r>
              <a:rPr lang="el-GR" sz="2400" dirty="0">
                <a:latin typeface="Times New Roman" panose="02020603050405020304" pitchFamily="18" charset="0"/>
                <a:cs typeface="Times New Roman" panose="02020603050405020304" pitchFamily="18" charset="0"/>
              </a:rPr>
              <a:t> χορός. Μπορούσαν να το χορεύουν μόνο οι άνδρες στα παλιά τα χρόνια όμως παίρνουν μέρος και οι γυναίκες στην σύγχρονη εποχή. Ο χορός χορεύεται σε κύκλο. </a:t>
            </a:r>
          </a:p>
          <a:p>
            <a:r>
              <a:rPr lang="el-GR" sz="2400" dirty="0">
                <a:latin typeface="Times New Roman" panose="02020603050405020304" pitchFamily="18" charset="0"/>
                <a:cs typeface="Times New Roman" panose="02020603050405020304" pitchFamily="18" charset="0"/>
              </a:rPr>
              <a:t>Η λέξη Τσάμικο προέρχεται από τη λέξη </a:t>
            </a:r>
            <a:r>
              <a:rPr lang="el-GR" sz="2400" dirty="0" err="1">
                <a:latin typeface="Times New Roman" panose="02020603050405020304" pitchFamily="18" charset="0"/>
                <a:cs typeface="Times New Roman" panose="02020603050405020304" pitchFamily="18" charset="0"/>
              </a:rPr>
              <a:t>τσάμης</a:t>
            </a:r>
            <a:r>
              <a:rPr lang="el-GR" sz="2400" dirty="0">
                <a:latin typeface="Times New Roman" panose="02020603050405020304" pitchFamily="18" charset="0"/>
                <a:cs typeface="Times New Roman" panose="02020603050405020304" pitchFamily="18" charset="0"/>
              </a:rPr>
              <a:t>, που σημαίνει "ψηλός", μεταφορικά σημαίνει λεβέντικος χορός που έχουν οι χορευτές, αφού "τσάμι" λέγεται το έλατο ή πεύκο σε ορισμένες περιοχές</a:t>
            </a:r>
          </a:p>
          <a:p>
            <a:r>
              <a:rPr lang="el-GR" sz="2400" dirty="0">
                <a:latin typeface="Times New Roman" panose="02020603050405020304" pitchFamily="18" charset="0"/>
                <a:cs typeface="Times New Roman" panose="02020603050405020304" pitchFamily="18" charset="0"/>
              </a:rPr>
              <a:t>Ονομάζεται και Κλέφτικος, αφού χορεύονταν από τους </a:t>
            </a:r>
            <a:r>
              <a:rPr lang="el-GR" sz="2400" dirty="0">
                <a:latin typeface="Times New Roman" panose="02020603050405020304" pitchFamily="18" charset="0"/>
                <a:cs typeface="Times New Roman" panose="02020603050405020304" pitchFamily="18" charset="0"/>
                <a:hlinkClick r:id="rId3" tooltip="Κλέφτες">
                  <a:extLst>
                    <a:ext uri="{A12FA001-AC4F-418D-AE19-62706E023703}">
                      <ahyp:hlinkClr xmlns:ahyp="http://schemas.microsoft.com/office/drawing/2018/hyperlinkcolor" xmlns="" val="tx"/>
                    </a:ext>
                  </a:extLst>
                </a:hlinkClick>
              </a:rPr>
              <a:t>Κλέφτες</a:t>
            </a:r>
            <a:r>
              <a:rPr lang="el-GR" sz="2400" dirty="0">
                <a:latin typeface="Times New Roman" panose="02020603050405020304" pitchFamily="18" charset="0"/>
                <a:cs typeface="Times New Roman" panose="02020603050405020304" pitchFamily="18" charset="0"/>
              </a:rPr>
              <a:t> την εποχή της </a:t>
            </a:r>
            <a:r>
              <a:rPr lang="el-GR" sz="2400" u="sng" dirty="0">
                <a:latin typeface="Times New Roman" panose="02020603050405020304" pitchFamily="18" charset="0"/>
                <a:cs typeface="Times New Roman" panose="02020603050405020304" pitchFamily="18" charset="0"/>
                <a:hlinkClick r:id="rId4" tooltip="Τουρκοκρατία">
                  <a:extLst>
                    <a:ext uri="{A12FA001-AC4F-418D-AE19-62706E023703}">
                      <ahyp:hlinkClr xmlns:ahyp="http://schemas.microsoft.com/office/drawing/2018/hyperlinkcolor" xmlns="" val="tx"/>
                    </a:ext>
                  </a:extLst>
                </a:hlinkClick>
              </a:rPr>
              <a:t>Τουρκοκρατίας</a:t>
            </a:r>
            <a:endParaRPr lang="el-GR" sz="2400" u="sng" dirty="0">
              <a:latin typeface="Times New Roman" panose="02020603050405020304" pitchFamily="18" charset="0"/>
              <a:cs typeface="Times New Roman" panose="02020603050405020304" pitchFamily="18" charset="0"/>
            </a:endParaRPr>
          </a:p>
          <a:p>
            <a:endParaRPr lang="el-GR" sz="1200" dirty="0"/>
          </a:p>
        </p:txBody>
      </p:sp>
    </p:spTree>
    <p:extLst>
      <p:ext uri="{BB962C8B-B14F-4D97-AF65-F5344CB8AC3E}">
        <p14:creationId xmlns:p14="http://schemas.microsoft.com/office/powerpoint/2010/main" val="23241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C6A249-A575-4381-9A69-5CDF3A72E942}"/>
              </a:ext>
            </a:extLst>
          </p:cNvPr>
          <p:cNvSpPr>
            <a:spLocks noGrp="1"/>
          </p:cNvSpPr>
          <p:nvPr>
            <p:ph type="title"/>
          </p:nvPr>
        </p:nvSpPr>
        <p:spPr>
          <a:xfrm>
            <a:off x="0" y="0"/>
            <a:ext cx="12192000" cy="1828799"/>
          </a:xfrm>
          <a:solidFill>
            <a:srgbClr val="FF0000"/>
          </a:solidFill>
        </p:spPr>
        <p:txBody>
          <a:bodyPr>
            <a:normAutofit/>
          </a:bodyPr>
          <a:lstStyle/>
          <a:p>
            <a:pPr algn="ctr"/>
            <a:r>
              <a:rPr lang="el-GR"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ΤΕΛΟΣ </a:t>
            </a:r>
          </a:p>
        </p:txBody>
      </p:sp>
      <p:sp>
        <p:nvSpPr>
          <p:cNvPr id="3" name="Θέση περιεχομένου 2">
            <a:extLst>
              <a:ext uri="{FF2B5EF4-FFF2-40B4-BE49-F238E27FC236}">
                <a16:creationId xmlns:a16="http://schemas.microsoft.com/office/drawing/2014/main" xmlns="" id="{441801E4-DEC9-4C6B-858E-D224AC69F887}"/>
              </a:ext>
            </a:extLst>
          </p:cNvPr>
          <p:cNvSpPr>
            <a:spLocks noGrp="1"/>
          </p:cNvSpPr>
          <p:nvPr>
            <p:ph idx="1"/>
          </p:nvPr>
        </p:nvSpPr>
        <p:spPr>
          <a:xfrm>
            <a:off x="4225603" y="3429000"/>
            <a:ext cx="7966397" cy="1530849"/>
          </a:xfrm>
          <a:solidFill>
            <a:schemeClr val="accent5"/>
          </a:solidFill>
        </p:spPr>
        <p:txBody>
          <a:bodyPr/>
          <a:lstStyle/>
          <a:p>
            <a:pPr marL="0" indent="0" algn="r">
              <a:buNone/>
            </a:pPr>
            <a:endPar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ΣΑΣ ΕΥΧΑΡΙΣΤΟΥΜΕ ΓΙΑ ΤΗΝ ΠΑΡΑΚΟΛΟΥΘΗΣΗ </a:t>
            </a:r>
          </a:p>
        </p:txBody>
      </p:sp>
    </p:spTree>
    <p:extLst>
      <p:ext uri="{BB962C8B-B14F-4D97-AF65-F5344CB8AC3E}">
        <p14:creationId xmlns:p14="http://schemas.microsoft.com/office/powerpoint/2010/main" val="561103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xmlns="" id="{334EC35F-A947-4C10-9E6E-F7F7380377AF}"/>
              </a:ext>
            </a:extLst>
          </p:cNvPr>
          <p:cNvSpPr/>
          <p:nvPr/>
        </p:nvSpPr>
        <p:spPr>
          <a:xfrm>
            <a:off x="337335" y="5928458"/>
            <a:ext cx="11517330" cy="830997"/>
          </a:xfrm>
          <a:prstGeom prst="rect">
            <a:avLst/>
          </a:prstGeom>
        </p:spPr>
        <p:txBody>
          <a:bodyPr wrap="square">
            <a:spAutoFit/>
          </a:bodyPr>
          <a:lstStyle/>
          <a:p>
            <a:pPr algn="ctr"/>
            <a:r>
              <a:rPr lang="el-GR" sz="2400" b="1" dirty="0">
                <a:effectLst>
                  <a:outerShdw blurRad="38100" dist="38100" dir="2700000" algn="tl">
                    <a:srgbClr val="000000">
                      <a:alpha val="43137"/>
                    </a:srgbClr>
                  </a:outerShdw>
                </a:effectLst>
              </a:rPr>
              <a:t>Χορός ηρωικός ο Τσάμικος που εκφράζει την λεβεντιά, την παλικαριά και την αντρειοσύνη. </a:t>
            </a:r>
          </a:p>
        </p:txBody>
      </p:sp>
      <p:pic>
        <p:nvPicPr>
          <p:cNvPr id="8" name="Εικόνα 7">
            <a:extLst>
              <a:ext uri="{FF2B5EF4-FFF2-40B4-BE49-F238E27FC236}">
                <a16:creationId xmlns:a16="http://schemas.microsoft.com/office/drawing/2014/main" xmlns="" id="{C89BFB86-BE90-443F-81D6-26C1F87C6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35" y="181007"/>
            <a:ext cx="11517330" cy="5747451"/>
          </a:xfrm>
          <a:prstGeom prst="rect">
            <a:avLst/>
          </a:prstGeom>
        </p:spPr>
      </p:pic>
    </p:spTree>
    <p:extLst>
      <p:ext uri="{BB962C8B-B14F-4D97-AF65-F5344CB8AC3E}">
        <p14:creationId xmlns:p14="http://schemas.microsoft.com/office/powerpoint/2010/main" val="149951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B661CA54-A58F-4403-928F-6EBE40A11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08971" cy="3708971"/>
          </a:xfrm>
          <a:prstGeom prst="rect">
            <a:avLst/>
          </a:prstGeom>
        </p:spPr>
      </p:pic>
      <p:pic>
        <p:nvPicPr>
          <p:cNvPr id="4" name="Εικόνα 3">
            <a:extLst>
              <a:ext uri="{FF2B5EF4-FFF2-40B4-BE49-F238E27FC236}">
                <a16:creationId xmlns:a16="http://schemas.microsoft.com/office/drawing/2014/main" xmlns="" id="{5F06EBF8-091A-4C29-A928-9CD96C4D9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506" y="10276"/>
            <a:ext cx="6164494" cy="4623370"/>
          </a:xfrm>
          <a:prstGeom prst="rect">
            <a:avLst/>
          </a:prstGeom>
        </p:spPr>
      </p:pic>
      <p:pic>
        <p:nvPicPr>
          <p:cNvPr id="6" name="Εικόνα 5">
            <a:extLst>
              <a:ext uri="{FF2B5EF4-FFF2-40B4-BE49-F238E27FC236}">
                <a16:creationId xmlns:a16="http://schemas.microsoft.com/office/drawing/2014/main" xmlns="" id="{3B5EA92C-E5FF-4361-9092-128F3A9EC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13694"/>
            <a:ext cx="6003235" cy="2934031"/>
          </a:xfrm>
          <a:prstGeom prst="rect">
            <a:avLst/>
          </a:prstGeom>
        </p:spPr>
      </p:pic>
    </p:spTree>
    <p:extLst>
      <p:ext uri="{BB962C8B-B14F-4D97-AF65-F5344CB8AC3E}">
        <p14:creationId xmlns:p14="http://schemas.microsoft.com/office/powerpoint/2010/main" val="19106591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DDB830-4D50-4A18-BF39-40F414862EEB}"/>
              </a:ext>
            </a:extLst>
          </p:cNvPr>
          <p:cNvSpPr>
            <a:spLocks noGrp="1"/>
          </p:cNvSpPr>
          <p:nvPr>
            <p:ph type="title"/>
          </p:nvPr>
        </p:nvSpPr>
        <p:spPr>
          <a:xfrm>
            <a:off x="0" y="-51370"/>
            <a:ext cx="12192000" cy="179293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l-GR"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l-GR" sz="5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ΠεριγραφΗ</a:t>
            </a:r>
            <a:r>
              <a:rPr lang="el-GR"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5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χοροΥ</a:t>
            </a:r>
            <a:r>
              <a:rPr lang="el-GR"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l-GR"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l-GR"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8E6A11AB-503E-4F4D-A2E6-37066807E8CE}"/>
              </a:ext>
            </a:extLst>
          </p:cNvPr>
          <p:cNvSpPr>
            <a:spLocks noGrp="1"/>
          </p:cNvSpPr>
          <p:nvPr>
            <p:ph idx="1"/>
          </p:nvPr>
        </p:nvSpPr>
        <p:spPr>
          <a:xfrm>
            <a:off x="0" y="1741566"/>
            <a:ext cx="12192000" cy="5116434"/>
          </a:xfrm>
        </p:spPr>
        <p:style>
          <a:lnRef idx="3">
            <a:schemeClr val="lt1"/>
          </a:lnRef>
          <a:fillRef idx="1">
            <a:schemeClr val="accent1"/>
          </a:fillRef>
          <a:effectRef idx="1">
            <a:schemeClr val="accent1"/>
          </a:effectRef>
          <a:fontRef idx="minor">
            <a:schemeClr val="lt1"/>
          </a:fontRef>
        </p:style>
        <p:txBody>
          <a:bodyPr/>
          <a:lstStyle/>
          <a:p>
            <a:endParaRPr lang="el-GR" dirty="0"/>
          </a:p>
          <a:p>
            <a:endParaRPr lang="el-GR" dirty="0"/>
          </a:p>
          <a:p>
            <a:r>
              <a:rPr lang="el-GR" sz="2400" dirty="0">
                <a:solidFill>
                  <a:schemeClr val="bg1"/>
                </a:solidFill>
                <a:latin typeface="Times New Roman" panose="02020603050405020304" pitchFamily="18" charset="0"/>
                <a:cs typeface="Times New Roman" panose="02020603050405020304" pitchFamily="18" charset="0"/>
              </a:rPr>
              <a:t>Ο χορός έχει τα ίδια βήματα όλη τη διάρκεια και δεν αλλάζουν τα βήματα κάποια στιγμή ενώ χορεύεται. Το άτομο που είναι πρώτο και τελευταίο πρέπει να κρατάνε τον κύκλο ανοιχτό  με ομοιόμορφο σχήμα, επίσης το πρώτο άτομο κάνει φιγούρες. Έτσι ο χορός επικεντρώνεται κυρίως στον «πρώτο».  Μπορεί να σταματάει το χορό και να αρχίζει να κάνει φιγούρες, τότε οι άλλοι μένουν στάσιμοι και παρακολουθούν το άτομο αυτό, μετά μπορεί να συνεχίσει το χορό με τα κανονικά βήματα, χωρίς να χορεύει μόνο ο πρώτος αλλά όλοι μαζί. </a:t>
            </a:r>
          </a:p>
        </p:txBody>
      </p:sp>
    </p:spTree>
    <p:extLst>
      <p:ext uri="{BB962C8B-B14F-4D97-AF65-F5344CB8AC3E}">
        <p14:creationId xmlns:p14="http://schemas.microsoft.com/office/powerpoint/2010/main" val="1372016633"/>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77E6D88A-601F-4398-BEA2-5D55EF2D5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7"/>
            <a:ext cx="6095999" cy="6910327"/>
          </a:xfrm>
          <a:prstGeom prst="rect">
            <a:avLst/>
          </a:prstGeom>
        </p:spPr>
      </p:pic>
      <p:pic>
        <p:nvPicPr>
          <p:cNvPr id="4" name="Εικόνα 3">
            <a:extLst>
              <a:ext uri="{FF2B5EF4-FFF2-40B4-BE49-F238E27FC236}">
                <a16:creationId xmlns:a16="http://schemas.microsoft.com/office/drawing/2014/main" xmlns="" id="{AA1F2192-FA61-4A88-9E5B-D0DAE4592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0"/>
            <a:ext cx="6096001" cy="6858000"/>
          </a:xfrm>
          <a:prstGeom prst="rect">
            <a:avLst/>
          </a:prstGeom>
        </p:spPr>
      </p:pic>
    </p:spTree>
    <p:extLst>
      <p:ext uri="{BB962C8B-B14F-4D97-AF65-F5344CB8AC3E}">
        <p14:creationId xmlns:p14="http://schemas.microsoft.com/office/powerpoint/2010/main" val="1359379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0C826B-11EC-48BF-8513-15230F76DB63}"/>
              </a:ext>
            </a:extLst>
          </p:cNvPr>
          <p:cNvSpPr>
            <a:spLocks noGrp="1"/>
          </p:cNvSpPr>
          <p:nvPr>
            <p:ph type="title"/>
          </p:nvPr>
        </p:nvSpPr>
        <p:spPr>
          <a:xfrm>
            <a:off x="0" y="0"/>
            <a:ext cx="12192000" cy="181852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l-GR"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ΙΚΑΡΙΩΤΙΚΟ </a:t>
            </a:r>
          </a:p>
        </p:txBody>
      </p:sp>
      <p:sp>
        <p:nvSpPr>
          <p:cNvPr id="3" name="Θέση περιεχομένου 2">
            <a:extLst>
              <a:ext uri="{FF2B5EF4-FFF2-40B4-BE49-F238E27FC236}">
                <a16:creationId xmlns:a16="http://schemas.microsoft.com/office/drawing/2014/main" xmlns="" id="{0A936A9D-45C4-43C1-B29C-7F6FCEEF7EB2}"/>
              </a:ext>
            </a:extLst>
          </p:cNvPr>
          <p:cNvSpPr>
            <a:spLocks noGrp="1"/>
          </p:cNvSpPr>
          <p:nvPr>
            <p:ph idx="1"/>
          </p:nvPr>
        </p:nvSpPr>
        <p:spPr>
          <a:xfrm>
            <a:off x="0" y="1818526"/>
            <a:ext cx="12192000" cy="5039474"/>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l-GR" sz="2400" dirty="0">
                <a:latin typeface="Times New Roman" panose="02020603050405020304" pitchFamily="18" charset="0"/>
                <a:cs typeface="Times New Roman" panose="02020603050405020304" pitchFamily="18" charset="0"/>
              </a:rPr>
              <a:t>Ο </a:t>
            </a:r>
            <a:r>
              <a:rPr lang="el-GR" sz="2400" dirty="0" err="1">
                <a:latin typeface="Times New Roman" panose="02020603050405020304" pitchFamily="18" charset="0"/>
                <a:cs typeface="Times New Roman" panose="02020603050405020304" pitchFamily="18" charset="0"/>
              </a:rPr>
              <a:t>Ικαριώτικος</a:t>
            </a:r>
            <a:r>
              <a:rPr lang="el-GR" sz="2400" dirty="0">
                <a:latin typeface="Times New Roman" panose="02020603050405020304" pitchFamily="18" charset="0"/>
                <a:cs typeface="Times New Roman" panose="02020603050405020304" pitchFamily="18" charset="0"/>
              </a:rPr>
              <a:t> ή </a:t>
            </a:r>
            <a:r>
              <a:rPr lang="el-GR" sz="2400" dirty="0" err="1">
                <a:latin typeface="Times New Roman" panose="02020603050405020304" pitchFamily="18" charset="0"/>
                <a:cs typeface="Times New Roman" panose="02020603050405020304" pitchFamily="18" charset="0"/>
              </a:rPr>
              <a:t>Καριώτικος</a:t>
            </a:r>
            <a:r>
              <a:rPr lang="el-GR" sz="2400" dirty="0">
                <a:latin typeface="Times New Roman" panose="02020603050405020304" pitchFamily="18" charset="0"/>
                <a:cs typeface="Times New Roman" panose="02020603050405020304" pitchFamily="18" charset="0"/>
              </a:rPr>
              <a:t> ή και </a:t>
            </a:r>
            <a:r>
              <a:rPr lang="el-GR" sz="2400" dirty="0" err="1">
                <a:latin typeface="Times New Roman" panose="02020603050405020304" pitchFamily="18" charset="0"/>
                <a:cs typeface="Times New Roman" panose="02020603050405020304" pitchFamily="18" charset="0"/>
              </a:rPr>
              <a:t>Ικαριακός</a:t>
            </a:r>
            <a:r>
              <a:rPr lang="el-GR" sz="2400" dirty="0">
                <a:latin typeface="Times New Roman" panose="02020603050405020304" pitchFamily="18" charset="0"/>
                <a:cs typeface="Times New Roman" panose="02020603050405020304" pitchFamily="18" charset="0"/>
              </a:rPr>
              <a:t> χορός είναι ελληνικός παραδοσιακός </a:t>
            </a:r>
            <a:r>
              <a:rPr lang="el-GR" sz="2400" u="sng" dirty="0">
                <a:latin typeface="Times New Roman" panose="02020603050405020304" pitchFamily="18" charset="0"/>
                <a:cs typeface="Times New Roman" panose="02020603050405020304" pitchFamily="18" charset="0"/>
              </a:rPr>
              <a:t>(</a:t>
            </a:r>
            <a:r>
              <a:rPr lang="el-GR" sz="2400" u="sng" dirty="0">
                <a:latin typeface="Times New Roman" panose="02020603050405020304" pitchFamily="18" charset="0"/>
                <a:cs typeface="Times New Roman" panose="02020603050405020304" pitchFamily="18" charset="0"/>
                <a:hlinkClick r:id="rId2" tooltip="Νησιώτικα">
                  <a:extLst>
                    <a:ext uri="{A12FA001-AC4F-418D-AE19-62706E023703}">
                      <ahyp:hlinkClr xmlns:ahyp="http://schemas.microsoft.com/office/drawing/2018/hyperlinkcolor" xmlns="" val="tx"/>
                    </a:ext>
                  </a:extLst>
                </a:hlinkClick>
              </a:rPr>
              <a:t>νησιώτικος</a:t>
            </a:r>
            <a:r>
              <a:rPr lang="el-GR" sz="2400" dirty="0">
                <a:latin typeface="Times New Roman" panose="02020603050405020304" pitchFamily="18" charset="0"/>
                <a:cs typeface="Times New Roman" panose="02020603050405020304" pitchFamily="18" charset="0"/>
              </a:rPr>
              <a:t>) χορός, με ρίζες από την </a:t>
            </a:r>
            <a:r>
              <a:rPr lang="el-GR" sz="2400" dirty="0">
                <a:latin typeface="Times New Roman" panose="02020603050405020304" pitchFamily="18" charset="0"/>
                <a:cs typeface="Times New Roman" panose="02020603050405020304" pitchFamily="18" charset="0"/>
                <a:hlinkClick r:id="rId3" tooltip="Ικαρία">
                  <a:extLst>
                    <a:ext uri="{A12FA001-AC4F-418D-AE19-62706E023703}">
                      <ahyp:hlinkClr xmlns:ahyp="http://schemas.microsoft.com/office/drawing/2018/hyperlinkcolor" xmlns="" val="tx"/>
                    </a:ext>
                  </a:extLst>
                </a:hlinkClick>
              </a:rPr>
              <a:t>Ικαρία</a:t>
            </a:r>
            <a:r>
              <a:rPr lang="el-GR" sz="2400" dirty="0">
                <a:latin typeface="Times New Roman" panose="02020603050405020304" pitchFamily="18" charset="0"/>
                <a:cs typeface="Times New Roman" panose="02020603050405020304" pitchFamily="18" charset="0"/>
              </a:rPr>
              <a:t>. Είναι ένας από τους δημοφιλέστερους νησιώτικους της Ελλάδας. Ο χορός συνοδεύεται κι από στίχους πολλές φορές, οι οποίοι ποικίλλουν, ανάλογα με την εκδοχή του. Ο παραδοσιακός αυτός χορός έχει </a:t>
            </a:r>
            <a:r>
              <a:rPr lang="el-GR" sz="2400" dirty="0">
                <a:latin typeface="Times New Roman" panose="02020603050405020304" pitchFamily="18" charset="0"/>
                <a:cs typeface="Times New Roman" panose="02020603050405020304" pitchFamily="18" charset="0"/>
                <a:hlinkClick r:id="rId4" tooltip="Ρυθμός">
                  <a:extLst>
                    <a:ext uri="{A12FA001-AC4F-418D-AE19-62706E023703}">
                      <ahyp:hlinkClr xmlns:ahyp="http://schemas.microsoft.com/office/drawing/2018/hyperlinkcolor" xmlns="" val="tx"/>
                    </a:ext>
                  </a:extLst>
                </a:hlinkClick>
              </a:rPr>
              <a:t>ρυθμική</a:t>
            </a:r>
            <a:r>
              <a:rPr lang="el-GR" sz="2400" dirty="0">
                <a:latin typeface="Times New Roman" panose="02020603050405020304" pitchFamily="18" charset="0"/>
                <a:cs typeface="Times New Roman" panose="02020603050405020304" pitchFamily="18" charset="0"/>
              </a:rPr>
              <a:t> αξία 2/4.</a:t>
            </a:r>
            <a:r>
              <a:rPr lang="el-G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5" name="Εικόνα 4">
            <a:extLst>
              <a:ext uri="{FF2B5EF4-FFF2-40B4-BE49-F238E27FC236}">
                <a16:creationId xmlns:a16="http://schemas.microsoft.com/office/drawing/2014/main" xmlns="" id="{40B8D0FD-A43D-4A6F-B4B0-27DA3B13F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011" y="3351943"/>
            <a:ext cx="6232989" cy="3506057"/>
          </a:xfrm>
          <a:prstGeom prst="rect">
            <a:avLst/>
          </a:prstGeom>
        </p:spPr>
      </p:pic>
    </p:spTree>
    <p:extLst>
      <p:ext uri="{BB962C8B-B14F-4D97-AF65-F5344CB8AC3E}">
        <p14:creationId xmlns:p14="http://schemas.microsoft.com/office/powerpoint/2010/main" val="353464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D823D9-4DC5-4A40-A52E-EB35A4B0FE03}"/>
              </a:ext>
            </a:extLst>
          </p:cNvPr>
          <p:cNvSpPr>
            <a:spLocks noGrp="1"/>
          </p:cNvSpPr>
          <p:nvPr>
            <p:ph type="title"/>
          </p:nvPr>
        </p:nvSpPr>
        <p:spPr>
          <a:xfrm>
            <a:off x="0" y="0"/>
            <a:ext cx="12192000" cy="179293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l-GR"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ΒΗΜΑΤΑ</a:t>
            </a:r>
          </a:p>
        </p:txBody>
      </p:sp>
      <p:pic>
        <p:nvPicPr>
          <p:cNvPr id="3" name="Εικόνα 2">
            <a:extLst>
              <a:ext uri="{FF2B5EF4-FFF2-40B4-BE49-F238E27FC236}">
                <a16:creationId xmlns:a16="http://schemas.microsoft.com/office/drawing/2014/main" xmlns="" id="{1A538847-C0B3-4896-8584-FB0F420D7A92}"/>
              </a:ext>
            </a:extLst>
          </p:cNvPr>
          <p:cNvPicPr>
            <a:picLocks noChangeAspect="1"/>
          </p:cNvPicPr>
          <p:nvPr/>
        </p:nvPicPr>
        <p:blipFill>
          <a:blip r:embed="rId2"/>
          <a:stretch>
            <a:fillRect/>
          </a:stretch>
        </p:blipFill>
        <p:spPr>
          <a:xfrm>
            <a:off x="5300424" y="2273986"/>
            <a:ext cx="6736664" cy="4102964"/>
          </a:xfrm>
          <a:prstGeom prst="rect">
            <a:avLst/>
          </a:prstGeom>
        </p:spPr>
      </p:pic>
      <p:pic>
        <p:nvPicPr>
          <p:cNvPr id="4" name="Εικόνα 3">
            <a:extLst>
              <a:ext uri="{FF2B5EF4-FFF2-40B4-BE49-F238E27FC236}">
                <a16:creationId xmlns:a16="http://schemas.microsoft.com/office/drawing/2014/main" xmlns="" id="{41A7B662-494F-4FDE-803A-DD3C32E6E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2936"/>
            <a:ext cx="4866507" cy="5065064"/>
          </a:xfrm>
          <a:prstGeom prst="rect">
            <a:avLst/>
          </a:prstGeom>
        </p:spPr>
      </p:pic>
    </p:spTree>
    <p:extLst>
      <p:ext uri="{BB962C8B-B14F-4D97-AF65-F5344CB8AC3E}">
        <p14:creationId xmlns:p14="http://schemas.microsoft.com/office/powerpoint/2010/main" val="36329503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 ζώνες">
  <a:themeElements>
    <a:clrScheme name="Με ζώνες">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Με ζώνες">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Με ζώνες">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TM03090430[[fn=Με ζώνες]]</Template>
  <TotalTime>441</TotalTime>
  <Words>1444</Words>
  <Application>Microsoft Office PowerPoint</Application>
  <PresentationFormat>Ευρεία οθόνη</PresentationFormat>
  <Paragraphs>105</Paragraphs>
  <Slides>30</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Calibri</vt:lpstr>
      <vt:lpstr>Corbel</vt:lpstr>
      <vt:lpstr>Times New Roman</vt:lpstr>
      <vt:lpstr>Wingdings</vt:lpstr>
      <vt:lpstr>Με ζώνες</vt:lpstr>
      <vt:lpstr>ΠΑΡΑΔΟΣΙΑΚΟΙ  ΧΟΡΟΙ </vt:lpstr>
      <vt:lpstr>ΠΕΡΙΕΧΟΜΕΝΑ</vt:lpstr>
      <vt:lpstr>ΤΣΑΜΙΚΟ </vt:lpstr>
      <vt:lpstr>Παρουσίαση του PowerPoint</vt:lpstr>
      <vt:lpstr>Παρουσίαση του PowerPoint</vt:lpstr>
      <vt:lpstr> ΠεριγραφΗ χοροΥ </vt:lpstr>
      <vt:lpstr>Παρουσίαση του PowerPoint</vt:lpstr>
      <vt:lpstr>ΙΚΑΡΙΩΤΙΚΟ </vt:lpstr>
      <vt:lpstr>ΒΗΜΑΤΑ</vt:lpstr>
      <vt:lpstr>Παρουσίαση του PowerPoint</vt:lpstr>
      <vt:lpstr>ΠΕΝΤΟΖΑΛΙ </vt:lpstr>
      <vt:lpstr>Παρουσίαση του PowerPoint</vt:lpstr>
      <vt:lpstr>Παρουσίαση του PowerPoint</vt:lpstr>
      <vt:lpstr>ΒΗΜΑΤΑ </vt:lpstr>
      <vt:lpstr> Ο χορΟς αποτελεΙται απΟ οκτώ βΗματα που εκτελοΥνται ως εξΗς </vt:lpstr>
      <vt:lpstr>ΑΝΑΛΥΣΗ ΒΗΜΑΤΩΝ </vt:lpstr>
      <vt:lpstr>Χασαπικο  </vt:lpstr>
      <vt:lpstr>Παρουσίαση του PowerPoint</vt:lpstr>
      <vt:lpstr>Παρουσίαση του PowerPoint</vt:lpstr>
      <vt:lpstr> Τα βασικΑ βΗματα του ΧασΑπικου </vt:lpstr>
      <vt:lpstr>Παρουσίαση του PowerPoint</vt:lpstr>
      <vt:lpstr>Παρουσίαση του PowerPoint</vt:lpstr>
      <vt:lpstr>ΧΑΣΑΠΟΣΕΡΒΙΚΟ </vt:lpstr>
      <vt:lpstr>Παρουσίαση του PowerPoint</vt:lpstr>
      <vt:lpstr>Παρουσίαση του PowerPoint</vt:lpstr>
      <vt:lpstr>ΡυθμΟς</vt:lpstr>
      <vt:lpstr>ΒΗΜΑΤΑ </vt:lpstr>
      <vt:lpstr>ΒΙΒΛΙΟΓΡΑΦΙΑ </vt:lpstr>
      <vt:lpstr>Παρουσίαση του PowerPoint</vt:lpstr>
      <vt:lpstr>ΤΕΛΟΣ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ΠΑΡΑΔΟΣΙΑΚΗ ΧΟΡΟΙ</dc:title>
  <dc:creator>30698</dc:creator>
  <cp:lastModifiedBy>Wks09</cp:lastModifiedBy>
  <cp:revision>38</cp:revision>
  <dcterms:created xsi:type="dcterms:W3CDTF">2023-05-19T06:47:17Z</dcterms:created>
  <dcterms:modified xsi:type="dcterms:W3CDTF">2023-06-29T06:47:40Z</dcterms:modified>
</cp:coreProperties>
</file>